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69"/>
  </p:notesMasterIdLst>
  <p:handoutMasterIdLst>
    <p:handoutMasterId r:id="rId70"/>
  </p:handoutMasterIdLst>
  <p:sldIdLst>
    <p:sldId id="333" r:id="rId5"/>
    <p:sldId id="334" r:id="rId6"/>
    <p:sldId id="279" r:id="rId7"/>
    <p:sldId id="280" r:id="rId8"/>
    <p:sldId id="281" r:id="rId9"/>
    <p:sldId id="282" r:id="rId10"/>
    <p:sldId id="283" r:id="rId11"/>
    <p:sldId id="335" r:id="rId12"/>
    <p:sldId id="284" r:id="rId13"/>
    <p:sldId id="285" r:id="rId14"/>
    <p:sldId id="286" r:id="rId15"/>
    <p:sldId id="287" r:id="rId16"/>
    <p:sldId id="288" r:id="rId17"/>
    <p:sldId id="289" r:id="rId18"/>
    <p:sldId id="294" r:id="rId19"/>
    <p:sldId id="290" r:id="rId20"/>
    <p:sldId id="291" r:id="rId21"/>
    <p:sldId id="292" r:id="rId22"/>
    <p:sldId id="293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7" r:id="rId33"/>
    <p:sldId id="304" r:id="rId34"/>
    <p:sldId id="305" r:id="rId35"/>
    <p:sldId id="306" r:id="rId36"/>
    <p:sldId id="311" r:id="rId37"/>
    <p:sldId id="308" r:id="rId38"/>
    <p:sldId id="309" r:id="rId39"/>
    <p:sldId id="310" r:id="rId40"/>
    <p:sldId id="312" r:id="rId41"/>
    <p:sldId id="313" r:id="rId42"/>
    <p:sldId id="314" r:id="rId43"/>
    <p:sldId id="315" r:id="rId44"/>
    <p:sldId id="344" r:id="rId45"/>
    <p:sldId id="337" r:id="rId46"/>
    <p:sldId id="338" r:id="rId47"/>
    <p:sldId id="339" r:id="rId48"/>
    <p:sldId id="340" r:id="rId49"/>
    <p:sldId id="341" r:id="rId50"/>
    <p:sldId id="342" r:id="rId51"/>
    <p:sldId id="323" r:id="rId52"/>
    <p:sldId id="316" r:id="rId53"/>
    <p:sldId id="317" r:id="rId54"/>
    <p:sldId id="345" r:id="rId55"/>
    <p:sldId id="346" r:id="rId56"/>
    <p:sldId id="347" r:id="rId57"/>
    <p:sldId id="348" r:id="rId58"/>
    <p:sldId id="322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2" r:id="rId68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77" d="100"/>
          <a:sy n="77" d="100"/>
        </p:scale>
        <p:origin x="6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CA0B6D-3793-46B4-99F6-5076F711A2F9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2021-05-07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A45484C-7992-44E9-9002-213D76072A0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59216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982D051-E7AC-4810-90EF-69A20AD37526}" type="datetime1">
              <a:rPr lang="ko-KR" altLang="en-US" smtClean="0"/>
              <a:pPr/>
              <a:t>2021-05-07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24A772-5D94-4F12-8B86-44D4FB26368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88420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524A772-5D94-4F12-8B86-44D4FB26368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216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524A772-5D94-4F12-8B86-44D4FB26368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0872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524A772-5D94-4F12-8B86-44D4FB26368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6555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524A772-5D94-4F12-8B86-44D4FB26368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1760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524A772-5D94-4F12-8B86-44D4FB26368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22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524A772-5D94-4F12-8B86-44D4FB26368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3718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524A772-5D94-4F12-8B86-44D4FB26368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5263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자유형(F)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자유형(F)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자유형(F)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자유형(F)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자유형(F)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자유형(F)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rtlCol="0"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EB2207E-CB41-4C91-B7CD-77F94AAA1D8A}" type="datetime1">
              <a:rPr lang="ko-KR" altLang="en-US" smtClean="0"/>
              <a:pPr/>
              <a:t>2021-05-07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79AEAF1-139C-43D6-A1AE-EB03D6288722}" type="datetime1">
              <a:rPr lang="ko-KR" altLang="en-US" smtClean="0"/>
              <a:pPr/>
              <a:t>2021-05-07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rtlCol="0" anchor="ctr">
            <a:normAutofit/>
          </a:bodyPr>
          <a:lstStyle>
            <a:lvl1pPr algn="ctr">
              <a:defRPr sz="3200" b="0" cap="none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4BDD81A-B9EA-4E7B-9806-24597CC5581A}" type="datetime1">
              <a:rPr lang="ko-KR" altLang="en-US" smtClean="0"/>
              <a:pPr/>
              <a:t>2021-05-07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상자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-KR" altLang="en-US" sz="8000" noProof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-KR" altLang="en-US" sz="8000" noProof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rtlCol="0" anchor="ctr">
            <a:normAutofit/>
          </a:bodyPr>
          <a:lstStyle>
            <a:lvl1pPr marL="0" indent="0">
              <a:buFontTx/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838EC3F-749E-40F0-9FC4-13DD48752285}" type="datetime1">
              <a:rPr lang="ko-KR" altLang="en-US" smtClean="0"/>
              <a:pPr/>
              <a:t>2021-05-07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rtlCol="0" anchor="b">
            <a:normAutofit/>
          </a:bodyPr>
          <a:lstStyle>
            <a:lvl1pPr algn="r">
              <a:defRPr sz="3200" b="0" cap="none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FB0C9B0-519D-4017-A833-70329831492C}" type="datetime1">
              <a:rPr lang="ko-KR" altLang="en-US" smtClean="0"/>
              <a:pPr/>
              <a:t>2021-05-07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상자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-KR" altLang="en-US" sz="8000" noProof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-KR" altLang="en-US" sz="8000" noProof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D5CDD6C-5731-4FEC-B57E-BD3C1113222C}" type="datetime1">
              <a:rPr lang="ko-KR" altLang="en-US" smtClean="0"/>
              <a:pPr/>
              <a:t>2021-05-07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또는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0B24BF9-F119-47BE-81AC-69885F34D01E}" type="datetime1">
              <a:rPr lang="ko-KR" altLang="en-US" smtClean="0"/>
              <a:pPr/>
              <a:t>2021-05-07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322ECF5-B670-4E41-8562-EC4E8C060A69}" type="datetime1">
              <a:rPr lang="ko-KR" altLang="en-US" smtClean="0"/>
              <a:pPr/>
              <a:t>2021-05-07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rtlCol="0" anchor="t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5286E99-FDF3-4278-8385-23074F8A8372}" type="datetime1">
              <a:rPr lang="ko-KR" altLang="en-US" smtClean="0"/>
              <a:pPr/>
              <a:t>2021-05-07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576D295-1BE8-4422-BBA3-4C4166E1FFBA}" type="datetime1">
              <a:rPr lang="ko-KR" altLang="en-US" smtClean="0"/>
              <a:pPr/>
              <a:t>2021-05-07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rtlCol="0" anchor="b"/>
          <a:lstStyle>
            <a:lvl1pPr algn="r">
              <a:defRPr sz="4000" b="0" cap="none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518F889-CF6D-48B4-9DBA-7DAFA8901B75}" type="datetime1">
              <a:rPr lang="ko-KR" altLang="en-US" smtClean="0"/>
              <a:pPr/>
              <a:t>2021-05-07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EF13524-8E5F-4A18-81DB-5C7BE141FE1E}" type="datetime1">
              <a:rPr lang="ko-KR" altLang="en-US" smtClean="0"/>
              <a:pPr/>
              <a:t>2021-05-07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5ED2EB9-DB8A-41FB-9C3A-C831B0BB6AA9}" type="datetime1">
              <a:rPr lang="ko-KR" altLang="en-US" smtClean="0"/>
              <a:pPr/>
              <a:t>2021-05-07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FF0D3B1-2164-4F34-BF9E-E14C52C38144}" type="datetime1">
              <a:rPr lang="ko-KR" altLang="en-US" smtClean="0"/>
              <a:pPr/>
              <a:t>2021-05-07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F7823E7-13E4-45D6-9E0C-8EEAB8B26D64}" type="datetime1">
              <a:rPr lang="ko-KR" altLang="en-US" smtClean="0"/>
              <a:pPr/>
              <a:t>2021-05-07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D12C05C-C40A-4C9C-84B1-0ECF8370CE26}" type="datetime1">
              <a:rPr lang="ko-KR" altLang="en-US" smtClean="0"/>
              <a:pPr/>
              <a:t>2021-05-07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14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7712BA4-0DC9-4120-89EB-458D19650DFC}" type="datetime1">
              <a:rPr lang="ko-KR" altLang="en-US" smtClean="0"/>
              <a:pPr/>
              <a:t>2021-05-07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자유형(F)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자유형(F)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자유형(F)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자유형(F)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자유형(F)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자유형(F)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C58CB5-B5AE-4D5E-9590-3F33817D9FD0}" type="datetime1">
              <a:rPr lang="ko-KR" altLang="en-US" smtClean="0"/>
              <a:pPr/>
              <a:t>2021-05-07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직사각형 20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24" name="자유형(F)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자유형(F)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자유형(F)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자유형(F)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자유형(F)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자유형(F)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52CD06E-EB43-4697-A9C1-290232C3B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768" y="1340284"/>
            <a:ext cx="8174971" cy="2794657"/>
          </a:xfrm>
        </p:spPr>
        <p:txBody>
          <a:bodyPr rtlCol="0">
            <a:normAutofit/>
          </a:bodyPr>
          <a:lstStyle/>
          <a:p>
            <a:pPr algn="l"/>
            <a:r>
              <a:rPr lang="en-US" altLang="ko-KR" sz="4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sz="4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월 </a:t>
            </a:r>
            <a:r>
              <a:rPr lang="en-US" altLang="ko-KR" sz="4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7</a:t>
            </a:r>
            <a:r>
              <a:rPr lang="ko-KR" altLang="en-US" sz="4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일 </a:t>
            </a:r>
            <a:r>
              <a:rPr lang="ko-KR" altLang="en-US" sz="45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팀프로젝트</a:t>
            </a:r>
            <a:r>
              <a:rPr lang="ko-KR" altLang="en-US" sz="4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관련 </a:t>
            </a:r>
            <a:r>
              <a:rPr lang="en-US" altLang="ko-KR" sz="4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sz="4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4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프로그램 제작 발표</a:t>
            </a:r>
            <a:endParaRPr lang="en-US" altLang="ko-KR" sz="4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BBDE4E-FFA3-44D5-BA0B-7575E2214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9457" y="4512380"/>
            <a:ext cx="7178070" cy="863348"/>
          </a:xfrm>
        </p:spPr>
        <p:txBody>
          <a:bodyPr rtlCol="0">
            <a:normAutofit fontScale="85000" lnSpcReduction="10000"/>
          </a:bodyPr>
          <a:lstStyle/>
          <a:p>
            <a:pPr algn="l" rtl="0"/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강병수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김우겸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손승완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손우혁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윤현철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l" rtl="0"/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디지털 컨버전스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통합 응용 소프트웨어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개발자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(C#, JAVA)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921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6978314" y="1989629"/>
            <a:ext cx="4590465" cy="3449053"/>
          </a:xfrm>
        </p:spPr>
        <p:txBody>
          <a:bodyPr>
            <a:normAutofit/>
          </a:bodyPr>
          <a:lstStyle/>
          <a:p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마지막으로 배열을 오름차순 정렬을 한 후 이전 </a:t>
            </a:r>
            <a:r>
              <a:rPr lang="ko-KR" altLang="en-US" sz="2200" dirty="0" err="1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회차의</a:t>
            </a:r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당첨 번호와 랜덤으로 생성된 번호와 일치하는 지 확인</a:t>
            </a:r>
            <a:r>
              <a:rPr lang="en-US" altLang="ko-KR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, </a:t>
            </a:r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일치한다면 </a:t>
            </a:r>
            <a:r>
              <a:rPr lang="en-US" altLang="ko-KR" sz="2200" dirty="0" err="1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goto</a:t>
            </a:r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문을 사용하여 다시 </a:t>
            </a:r>
            <a:r>
              <a:rPr lang="ko-KR" altLang="en-US" sz="2200" dirty="0" err="1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랜덤한</a:t>
            </a:r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숫자를 만들도록 함</a:t>
            </a:r>
            <a:r>
              <a:rPr lang="en-US" altLang="ko-KR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. </a:t>
            </a:r>
            <a:endParaRPr lang="ko-KR" altLang="en-US" sz="2200" dirty="0">
              <a:solidFill>
                <a:schemeClr val="tx1"/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  <a:p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이렇게 만들어진 번호를 메시지박스로 번호가 뜨도록 코드 제작</a:t>
            </a:r>
          </a:p>
          <a:p>
            <a:endParaRPr lang="ko-KR" altLang="en-US" sz="22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78" y="2210629"/>
            <a:ext cx="6370513" cy="2622039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534652" y="1057655"/>
            <a:ext cx="6868444" cy="931974"/>
          </a:xfrm>
        </p:spPr>
        <p:txBody>
          <a:bodyPr/>
          <a:lstStyle/>
          <a:p>
            <a:pPr algn="ctr"/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코드 입력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713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74" y="1867882"/>
            <a:ext cx="2622326" cy="44206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555" y="1867883"/>
            <a:ext cx="2897120" cy="4445288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502567" y="576392"/>
            <a:ext cx="6868444" cy="931974"/>
          </a:xfrm>
        </p:spPr>
        <p:txBody>
          <a:bodyPr/>
          <a:lstStyle/>
          <a:p>
            <a:pPr algn="ctr"/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알고리즘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62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0CE398-AEFF-4A64-82E7-79FFF5AD4968}"/>
              </a:ext>
            </a:extLst>
          </p:cNvPr>
          <p:cNvSpPr/>
          <p:nvPr/>
        </p:nvSpPr>
        <p:spPr>
          <a:xfrm rot="18900000">
            <a:off x="2225111" y="2934145"/>
            <a:ext cx="1726837" cy="1781865"/>
          </a:xfrm>
          <a:prstGeom prst="rect">
            <a:avLst/>
          </a:prstGeom>
          <a:noFill/>
          <a:ln w="133350">
            <a:solidFill>
              <a:schemeClr val="tx1">
                <a:lumMod val="65000"/>
                <a:lumOff val="35000"/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20B1C-3754-4B0A-9432-09ECB01D6304}"/>
              </a:ext>
            </a:extLst>
          </p:cNvPr>
          <p:cNvSpPr txBox="1"/>
          <p:nvPr/>
        </p:nvSpPr>
        <p:spPr>
          <a:xfrm>
            <a:off x="756203" y="2809414"/>
            <a:ext cx="46646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처음에 프로그램을 실행하면 우선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6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개의 텍스트 박스에 번호를 입력한 뒤 번호 저장 버튼을 누른다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.</a:t>
            </a: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만약 중복되는 번호가 존재한다면 아래의 캡처 화면과 같이 오류 창이 뜨면서 다시 입력하라는 메시지가 뜬다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.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0CD92F-DADC-4FEC-AA34-7AA1347A32EC}"/>
              </a:ext>
            </a:extLst>
          </p:cNvPr>
          <p:cNvSpPr txBox="1"/>
          <p:nvPr/>
        </p:nvSpPr>
        <p:spPr>
          <a:xfrm>
            <a:off x="253736" y="1685106"/>
            <a:ext cx="59516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spc="600" dirty="0" smtClean="0">
                <a:solidFill>
                  <a:srgbClr val="4C4C4C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프로그램 첫 실행 화면</a:t>
            </a:r>
            <a:r>
              <a:rPr lang="en-US" altLang="ko-KR" sz="2500" spc="600" dirty="0" smtClean="0">
                <a:solidFill>
                  <a:srgbClr val="4C4C4C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/</a:t>
            </a:r>
            <a:r>
              <a:rPr lang="ko-KR" altLang="en-US" sz="2500" spc="600" dirty="0" smtClean="0">
                <a:solidFill>
                  <a:srgbClr val="4C4C4C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오류</a:t>
            </a:r>
            <a:endParaRPr lang="ko-KR" altLang="en-US" sz="2500" spc="600" dirty="0">
              <a:solidFill>
                <a:srgbClr val="4C4C4C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758" y="1800990"/>
            <a:ext cx="4321405" cy="18791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758" y="4343598"/>
            <a:ext cx="4315829" cy="1879114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518610" y="528280"/>
            <a:ext cx="6868444" cy="931974"/>
          </a:xfrm>
        </p:spPr>
        <p:txBody>
          <a:bodyPr/>
          <a:lstStyle/>
          <a:p>
            <a:pPr algn="ctr"/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실행 결과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75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0CE398-AEFF-4A64-82E7-79FFF5AD4968}"/>
              </a:ext>
            </a:extLst>
          </p:cNvPr>
          <p:cNvSpPr/>
          <p:nvPr/>
        </p:nvSpPr>
        <p:spPr>
          <a:xfrm rot="18900000">
            <a:off x="2225111" y="2934145"/>
            <a:ext cx="1726837" cy="1781865"/>
          </a:xfrm>
          <a:prstGeom prst="rect">
            <a:avLst/>
          </a:prstGeom>
          <a:noFill/>
          <a:ln w="133350">
            <a:solidFill>
              <a:schemeClr val="tx1">
                <a:lumMod val="65000"/>
                <a:lumOff val="35000"/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020B1C-3754-4B0A-9432-09ECB01D6304}"/>
              </a:ext>
            </a:extLst>
          </p:cNvPr>
          <p:cNvSpPr txBox="1"/>
          <p:nvPr/>
        </p:nvSpPr>
        <p:spPr>
          <a:xfrm>
            <a:off x="756203" y="2947914"/>
            <a:ext cx="46646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정상적인 번호를 입력한 뒤에 번호 저장 버튼을 누른 다음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, 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아래 버튼을 누르면 이번 주 당첨 예상 번호가 뜨도록 메시지 창이 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여러 번 반복하여 예상 번호에 중복되는 숫자가 없는지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이전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회차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당첨 번호와 중복되는 숫자가 없는지 확인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.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CD92F-DADC-4FEC-AA34-7AA1347A32EC}"/>
              </a:ext>
            </a:extLst>
          </p:cNvPr>
          <p:cNvSpPr txBox="1"/>
          <p:nvPr/>
        </p:nvSpPr>
        <p:spPr>
          <a:xfrm>
            <a:off x="253736" y="1543128"/>
            <a:ext cx="59516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spc="600" dirty="0" smtClean="0">
                <a:solidFill>
                  <a:srgbClr val="4C4C4C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이전 </a:t>
            </a:r>
            <a:r>
              <a:rPr lang="ko-KR" altLang="en-US" sz="2500" spc="600" dirty="0" err="1" smtClean="0">
                <a:solidFill>
                  <a:srgbClr val="4C4C4C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회차</a:t>
            </a:r>
            <a:r>
              <a:rPr lang="ko-KR" altLang="en-US" sz="2500" spc="600" dirty="0" smtClean="0">
                <a:solidFill>
                  <a:srgbClr val="4C4C4C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당첨 번호와 연계</a:t>
            </a:r>
            <a:r>
              <a:rPr lang="en-US" altLang="ko-KR" sz="2500" spc="600" dirty="0" smtClean="0">
                <a:solidFill>
                  <a:srgbClr val="4C4C4C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/</a:t>
            </a:r>
            <a:r>
              <a:rPr lang="ko-KR" altLang="en-US" sz="2500" spc="600" dirty="0" smtClean="0">
                <a:solidFill>
                  <a:srgbClr val="4C4C4C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번호 생성</a:t>
            </a:r>
            <a:endParaRPr lang="ko-KR" altLang="en-US" sz="2500" spc="600" dirty="0">
              <a:solidFill>
                <a:srgbClr val="4C4C4C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667" y="1274323"/>
            <a:ext cx="5187530" cy="22519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667" y="3972709"/>
            <a:ext cx="5187530" cy="2272058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518610" y="528280"/>
            <a:ext cx="6868444" cy="931974"/>
          </a:xfrm>
        </p:spPr>
        <p:txBody>
          <a:bodyPr/>
          <a:lstStyle/>
          <a:p>
            <a:pPr algn="ctr"/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실행 결과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70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78437" y="864741"/>
            <a:ext cx="5536949" cy="755511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보완점 및 고찰</a:t>
            </a:r>
            <a:endParaRPr lang="en-US" altLang="ko-KR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>
            <a:normAutofit lnSpcReduction="10000"/>
          </a:bodyPr>
          <a:lstStyle/>
          <a:p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</a:t>
            </a:r>
            <a:r>
              <a:rPr lang="ko-KR" altLang="en-US" sz="2200" dirty="0" err="1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랜덤하게</a:t>
            </a:r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생성된 숫자이면서 이전 </a:t>
            </a:r>
            <a:r>
              <a:rPr lang="ko-KR" altLang="en-US" sz="2200" dirty="0" err="1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회차와</a:t>
            </a:r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중복이 되지 않게 뽑히지만 </a:t>
            </a:r>
            <a:r>
              <a:rPr lang="en-US" altLang="ko-KR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C# Random </a:t>
            </a:r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클래스에서 만들어지는 </a:t>
            </a:r>
            <a:r>
              <a:rPr lang="ko-KR" altLang="en-US" sz="2200" dirty="0" err="1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난수는</a:t>
            </a:r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보안이 중요시되는 프로그램에서 만들어지는 완전한 </a:t>
            </a:r>
            <a:r>
              <a:rPr lang="ko-KR" altLang="en-US" sz="2200" dirty="0" err="1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난수같은</a:t>
            </a:r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숫자가 아니기 때문에 연속적인 숫자가 나타나는 경우가 존재한다</a:t>
            </a:r>
            <a:r>
              <a:rPr lang="en-US" altLang="ko-KR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(</a:t>
            </a:r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예를 들면 </a:t>
            </a:r>
            <a:r>
              <a:rPr lang="en-US" altLang="ko-KR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33, 34, 41, 42)</a:t>
            </a:r>
          </a:p>
          <a:p>
            <a:pPr marL="0" indent="0">
              <a:buNone/>
            </a:pPr>
            <a:endParaRPr lang="en-US" altLang="ko-KR" sz="2200" dirty="0">
              <a:solidFill>
                <a:schemeClr val="tx1"/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  <a:p>
            <a:r>
              <a:rPr lang="en-US" altLang="ko-KR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</a:t>
            </a:r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또한 실제로 이전 </a:t>
            </a:r>
            <a:r>
              <a:rPr lang="ko-KR" altLang="en-US" sz="2200" dirty="0" err="1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회차에서</a:t>
            </a:r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나왔던 숫자가 다음 </a:t>
            </a:r>
            <a:r>
              <a:rPr lang="ko-KR" altLang="en-US" sz="2200" dirty="0" err="1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회차에</a:t>
            </a:r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나온 경우도 존재하기 때문에 무작정 이전 </a:t>
            </a:r>
            <a:r>
              <a:rPr lang="ko-KR" altLang="en-US" sz="2200" dirty="0" err="1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회차</a:t>
            </a:r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번호만 중복이 되지않게 하는 것 보다는 최대 한 개 정도는 중복이 허용되도록 만들어주거나 가장 좋은 방법은 동행복권에서 제공해주는 </a:t>
            </a:r>
            <a:r>
              <a:rPr lang="en-US" altLang="ko-KR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API</a:t>
            </a:r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를 토대로 번호 생성하도록 하는 방법이 제일 효과적일 것이다</a:t>
            </a:r>
            <a:r>
              <a:rPr lang="en-US" altLang="ko-KR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.</a:t>
            </a:r>
          </a:p>
          <a:p>
            <a:endParaRPr lang="ko-KR" alt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56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직사각형 20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24" name="자유형(F)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자유형(F)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자유형(F)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자유형(F)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자유형(F)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자유형(F)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52CD06E-EB43-4697-A9C1-290232C3B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768" y="1340284"/>
            <a:ext cx="8174971" cy="2794657"/>
          </a:xfrm>
        </p:spPr>
        <p:txBody>
          <a:bodyPr rtlCol="0">
            <a:normAutofit fontScale="90000"/>
          </a:bodyPr>
          <a:lstStyle/>
          <a:p>
            <a:pPr algn="l"/>
            <a:r>
              <a:rPr lang="ko-KR" altLang="en-US" sz="6600" b="1" dirty="0"/>
              <a:t>메이저리그 야구선수 프로필 관리 프로그램</a:t>
            </a:r>
            <a:endParaRPr lang="en-US" altLang="ko-KR" sz="6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BBDE4E-FFA3-44D5-BA0B-7575E2214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768" y="4270541"/>
            <a:ext cx="7178070" cy="863348"/>
          </a:xfrm>
        </p:spPr>
        <p:txBody>
          <a:bodyPr rtlCol="0">
            <a:normAutofit/>
          </a:bodyPr>
          <a:lstStyle/>
          <a:p>
            <a:pPr algn="l" rtl="0"/>
            <a:r>
              <a:rPr lang="ko-KR" altLang="en-US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김우겸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2006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735621" y="1197261"/>
            <a:ext cx="8915399" cy="521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3200" b="1" dirty="0" smtClean="0"/>
              <a:t>목차</a:t>
            </a:r>
            <a:endParaRPr lang="en-US" altLang="ko-KR" sz="3200" b="1" dirty="0" smtClean="0"/>
          </a:p>
        </p:txBody>
      </p:sp>
      <p:sp>
        <p:nvSpPr>
          <p:cNvPr id="3" name="부제목 2"/>
          <p:cNvSpPr txBox="1">
            <a:spLocks/>
          </p:cNvSpPr>
          <p:nvPr/>
        </p:nvSpPr>
        <p:spPr>
          <a:xfrm>
            <a:off x="1810436" y="2408480"/>
            <a:ext cx="8915399" cy="3078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ko-KR" altLang="en-US" b="1" smtClean="0"/>
              <a:t>프로필 관리 프로그램 코드 껍질</a:t>
            </a:r>
            <a:endParaRPr lang="en-US" altLang="ko-KR" b="1" smtClean="0"/>
          </a:p>
          <a:p>
            <a:pPr>
              <a:buFont typeface="Wingdings" panose="05000000000000000000" pitchFamily="2" charset="2"/>
              <a:buChar char="u"/>
            </a:pPr>
            <a:endParaRPr lang="en-US" altLang="ko-KR" b="1" smtClean="0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b="1" smtClean="0"/>
              <a:t>프로필 관리 프로그램 코드 작동 원리</a:t>
            </a:r>
            <a:endParaRPr lang="en-US" altLang="ko-KR" b="1" smtClean="0"/>
          </a:p>
          <a:p>
            <a:pPr>
              <a:buFont typeface="Wingdings" panose="05000000000000000000" pitchFamily="2" charset="2"/>
              <a:buChar char="u"/>
            </a:pPr>
            <a:endParaRPr lang="en-US" altLang="ko-KR" b="1" smtClean="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ko-KR" b="1" smtClean="0"/>
              <a:t>Xml </a:t>
            </a:r>
            <a:r>
              <a:rPr lang="ko-KR" altLang="en-US" b="1" smtClean="0"/>
              <a:t>파일 생성 코드</a:t>
            </a:r>
            <a:endParaRPr lang="en-US" altLang="ko-KR" b="1" smtClean="0"/>
          </a:p>
          <a:p>
            <a:pPr>
              <a:buFont typeface="Wingdings" panose="05000000000000000000" pitchFamily="2" charset="2"/>
              <a:buChar char="u"/>
            </a:pPr>
            <a:endParaRPr lang="en-US" altLang="ko-KR" b="1" smtClean="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ko-KR" b="1" smtClean="0"/>
              <a:t>Xml </a:t>
            </a:r>
            <a:r>
              <a:rPr lang="ko-KR" altLang="en-US" b="1" smtClean="0"/>
              <a:t>파일 생성 과정</a:t>
            </a:r>
            <a:endParaRPr lang="en-US" altLang="ko-KR" b="1" smtClean="0"/>
          </a:p>
          <a:p>
            <a:pPr>
              <a:buFont typeface="Wingdings" panose="05000000000000000000" pitchFamily="2" charset="2"/>
              <a:buChar char="u"/>
            </a:pPr>
            <a:endParaRPr lang="en-US" altLang="ko-KR" b="1" smtClean="0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b="1" smtClean="0"/>
              <a:t>프로필 관리 프로그램 코드 결과물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922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604356" y="382387"/>
            <a:ext cx="9700953" cy="521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3000" b="1" dirty="0" smtClean="0"/>
              <a:t>메이저리그 야구선수 프로필 관리 프로그램 코드 껍질</a:t>
            </a:r>
            <a:endParaRPr lang="ko-KR" altLang="en-US" sz="3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987" y="1028343"/>
            <a:ext cx="8610222" cy="52145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0895" y="1612669"/>
            <a:ext cx="822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textBox1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000895" y="1875860"/>
            <a:ext cx="822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textBox2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000895" y="2100165"/>
            <a:ext cx="822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textBox3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000895" y="2349408"/>
            <a:ext cx="822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textBox4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805055" y="1626477"/>
            <a:ext cx="822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textBox5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286524" y="3577411"/>
            <a:ext cx="1860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dataGridView1</a:t>
            </a:r>
            <a:endParaRPr lang="ko-KR" alt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177934" y="5965859"/>
            <a:ext cx="1088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/>
              <a:t>WhatTime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7274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714895" y="307572"/>
            <a:ext cx="11006050" cy="521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3000" b="1" dirty="0" smtClean="0"/>
              <a:t>메이저리그 야구선수 프로필 관리 프로그램 코드 작동원리</a:t>
            </a:r>
            <a:r>
              <a:rPr lang="en-US" altLang="ko-KR" sz="3000" b="1" dirty="0" smtClean="0"/>
              <a:t>_1</a:t>
            </a:r>
            <a:endParaRPr lang="ko-KR" altLang="en-US" sz="3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173884" y="2435629"/>
            <a:ext cx="48961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←</a:t>
            </a:r>
            <a:r>
              <a:rPr lang="en-US" altLang="ko-KR" dirty="0" smtClean="0"/>
              <a:t>’Player’</a:t>
            </a:r>
            <a:r>
              <a:rPr lang="ko-KR" altLang="en-US" dirty="0" smtClean="0"/>
              <a:t>클래스를 생성한 다음 선수의 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소속팀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신장을 입력해야 하기 때문에 </a:t>
            </a:r>
            <a:r>
              <a:rPr lang="en-US" altLang="ko-KR" dirty="0" smtClean="0"/>
              <a:t>Name, Number, Team, Height </a:t>
            </a:r>
            <a:r>
              <a:rPr lang="ko-KR" altLang="en-US" dirty="0" smtClean="0"/>
              <a:t>등의 인스턴스 변수를 </a:t>
            </a:r>
            <a:r>
              <a:rPr lang="en-US" altLang="ko-KR" dirty="0" smtClean="0"/>
              <a:t>get, set</a:t>
            </a:r>
            <a:r>
              <a:rPr lang="ko-KR" altLang="en-US" dirty="0" smtClean="0"/>
              <a:t>으로 생성한다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timer</a:t>
            </a:r>
            <a:r>
              <a:rPr lang="ko-KR" altLang="en-US" dirty="0" smtClean="0"/>
              <a:t>도 만들었기 때문에 </a:t>
            </a:r>
            <a:r>
              <a:rPr lang="en-US" altLang="ko-KR" dirty="0" err="1" smtClean="0"/>
              <a:t>DateTime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타입의 </a:t>
            </a:r>
            <a:r>
              <a:rPr lang="en-US" altLang="ko-KR" dirty="0" err="1" smtClean="0"/>
              <a:t>InsertTime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변수도 생성한다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07" y="1693149"/>
            <a:ext cx="6529923" cy="351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9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6" y="93320"/>
            <a:ext cx="4114201" cy="50573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6" y="5150661"/>
            <a:ext cx="4505954" cy="15992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270" y="93320"/>
            <a:ext cx="5984108" cy="599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3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728629" y="235803"/>
            <a:ext cx="8911687" cy="1280890"/>
          </a:xfrm>
        </p:spPr>
        <p:txBody>
          <a:bodyPr>
            <a:noAutofit/>
          </a:bodyPr>
          <a:lstStyle/>
          <a:p>
            <a:pPr algn="ctr"/>
            <a:r>
              <a:rPr lang="ko-KR" altLang="en-US" sz="48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lang="ko-KR" altLang="en-US" sz="48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728629" y="1870838"/>
            <a:ext cx="9131474" cy="39662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3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3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강병수 </a:t>
            </a:r>
            <a:r>
              <a:rPr lang="en-US" altLang="ko-KR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en-US" altLang="ko-KR" sz="3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로또 번호 생성 프로그램</a:t>
            </a:r>
            <a:endParaRPr lang="en-US" altLang="ko-KR" sz="3200" b="1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3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3200" b="1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김우겸</a:t>
            </a:r>
            <a:r>
              <a:rPr lang="ko-KR" altLang="en-US" sz="3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5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메이저리그 야구선수 프로필 관리 프로그램</a:t>
            </a:r>
            <a:endParaRPr lang="en-US" altLang="ko-KR" sz="2500" b="1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3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b="1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손승완</a:t>
            </a:r>
            <a:r>
              <a:rPr lang="ko-KR" altLang="en-US" sz="3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Tic Tac Toe</a:t>
            </a:r>
          </a:p>
          <a:p>
            <a:pPr marL="0" indent="0">
              <a:buNone/>
            </a:pPr>
            <a:r>
              <a:rPr lang="en-US" altLang="ko-KR" sz="3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3200" b="1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손우혁</a:t>
            </a:r>
            <a:r>
              <a:rPr lang="ko-KR" altLang="en-US" sz="3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Lost Ark(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ko-KR" altLang="en-US" sz="3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셋팅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시뮬레이터</a:t>
            </a:r>
            <a:endParaRPr lang="en-US" altLang="ko-KR" sz="3200" b="1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3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3200" b="1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윤현철</a:t>
            </a:r>
            <a:r>
              <a:rPr lang="ko-KR" altLang="en-US" sz="3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3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숫자 야구 게임</a:t>
            </a:r>
            <a:endParaRPr lang="ko-KR" altLang="en-US" sz="32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49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714895" y="307572"/>
            <a:ext cx="11006050" cy="521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3000" b="1" dirty="0" smtClean="0"/>
              <a:t>메이저리그 야구선수 프로필 관리 프로그램 코드 작동원리</a:t>
            </a:r>
            <a:r>
              <a:rPr lang="en-US" altLang="ko-KR" sz="3000" b="1" dirty="0" smtClean="0"/>
              <a:t>_2</a:t>
            </a:r>
            <a:endParaRPr lang="ko-KR" altLang="en-US" sz="3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385752" y="1022465"/>
            <a:ext cx="797190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DataManager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안에 있는 </a:t>
            </a:r>
            <a:r>
              <a:rPr lang="en-US" altLang="ko-KR" dirty="0" smtClean="0"/>
              <a:t>Players </a:t>
            </a:r>
            <a:r>
              <a:rPr lang="ko-KR" altLang="en-US" dirty="0" smtClean="0"/>
              <a:t>객체에 </a:t>
            </a:r>
            <a:r>
              <a:rPr lang="en-US" altLang="ko-KR" dirty="0" smtClean="0"/>
              <a:t>Name, Number, Team, Height</a:t>
            </a:r>
            <a:r>
              <a:rPr lang="ko-KR" altLang="en-US" dirty="0" smtClean="0"/>
              <a:t>를 문자 형태로 바꾼 후 맨 첫번째 값을 넣는다</a:t>
            </a:r>
            <a:r>
              <a:rPr lang="en-US" altLang="ko-KR" dirty="0" smtClean="0"/>
              <a:t>.  Timer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현재 시간을 표시하기 위하여 </a:t>
            </a:r>
            <a:r>
              <a:rPr lang="en-US" altLang="ko-KR" dirty="0" err="1" smtClean="0"/>
              <a:t>WhatTime.Text</a:t>
            </a:r>
            <a:r>
              <a:rPr lang="en-US" altLang="ko-KR" dirty="0" smtClean="0"/>
              <a:t> = “</a:t>
            </a:r>
            <a:r>
              <a:rPr lang="ko-KR" altLang="en-US" dirty="0" smtClean="0"/>
              <a:t>지금은 </a:t>
            </a:r>
            <a:r>
              <a:rPr lang="en-US" altLang="ko-KR" dirty="0" smtClean="0"/>
              <a:t>+ </a:t>
            </a:r>
            <a:r>
              <a:rPr lang="en-US" altLang="ko-KR" dirty="0" err="1" smtClean="0"/>
              <a:t>DateTime.Now.Tostring</a:t>
            </a:r>
            <a:r>
              <a:rPr lang="en-US" altLang="ko-KR" dirty="0" smtClean="0"/>
              <a:t>(“</a:t>
            </a:r>
            <a:r>
              <a:rPr lang="en-US" altLang="ko-KR" dirty="0" err="1" smtClean="0"/>
              <a:t>yyyy</a:t>
            </a:r>
            <a:r>
              <a:rPr lang="en-US" altLang="ko-KR" dirty="0" smtClean="0"/>
              <a:t>-MM-</a:t>
            </a:r>
            <a:r>
              <a:rPr lang="en-US" altLang="ko-KR" dirty="0" err="1" smtClean="0"/>
              <a:t>dd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HH:mm:ss</a:t>
            </a:r>
            <a:r>
              <a:rPr lang="en-US" altLang="ko-KR" dirty="0" smtClean="0"/>
              <a:t>”) + “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.” </a:t>
            </a:r>
            <a:r>
              <a:rPr lang="ko-KR" altLang="en-US" dirty="0" smtClean="0"/>
              <a:t>를 입력한다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일을 표시할 때 달</a:t>
            </a:r>
            <a:r>
              <a:rPr lang="en-US" altLang="ko-KR" dirty="0" smtClean="0"/>
              <a:t>(Month)</a:t>
            </a:r>
            <a:r>
              <a:rPr lang="ko-KR" altLang="en-US" dirty="0" smtClean="0"/>
              <a:t>을 대문자로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시간을 표시할 때 시</a:t>
            </a:r>
            <a:r>
              <a:rPr lang="en-US" altLang="ko-KR" dirty="0" smtClean="0"/>
              <a:t>(Hour)</a:t>
            </a:r>
            <a:r>
              <a:rPr lang="ko-KR" altLang="en-US" dirty="0" smtClean="0"/>
              <a:t>를 대문자로 입력한다</a:t>
            </a:r>
            <a:r>
              <a:rPr lang="en-US" altLang="ko-KR" dirty="0" smtClean="0"/>
              <a:t>.)</a:t>
            </a:r>
          </a:p>
          <a:p>
            <a:endParaRPr lang="en-US" altLang="ko-KR" dirty="0"/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writeLog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함수는 </a:t>
            </a:r>
            <a:r>
              <a:rPr lang="ko-KR" altLang="en-US" dirty="0" err="1" smtClean="0"/>
              <a:t>입력버튼</a:t>
            </a:r>
            <a:r>
              <a:rPr lang="ko-KR" altLang="en-US" dirty="0" smtClean="0"/>
              <a:t> 클릭 기록이 </a:t>
            </a:r>
            <a:r>
              <a:rPr lang="en-US" altLang="ko-KR" dirty="0" smtClean="0"/>
              <a:t>listbox1</a:t>
            </a:r>
            <a:r>
              <a:rPr lang="ko-KR" altLang="en-US" dirty="0" smtClean="0"/>
              <a:t>에 생성되도록 하는 함수이다</a:t>
            </a:r>
            <a:r>
              <a:rPr lang="en-US" altLang="ko-KR" dirty="0" smtClean="0"/>
              <a:t>. textBox1(</a:t>
            </a:r>
            <a:r>
              <a:rPr lang="ko-KR" altLang="en-US" dirty="0" smtClean="0"/>
              <a:t>선수 이름 입력 칸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아무 것도 입력하지 않고 입력 버튼을 누르면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선수 이름을 입력해라</a:t>
            </a:r>
            <a:r>
              <a:rPr lang="en-US" altLang="ko-KR" dirty="0" smtClean="0"/>
              <a:t>.”</a:t>
            </a:r>
            <a:r>
              <a:rPr lang="ko-KR" altLang="en-US" dirty="0" smtClean="0"/>
              <a:t>라는 </a:t>
            </a:r>
            <a:r>
              <a:rPr lang="ko-KR" altLang="en-US" dirty="0" err="1" smtClean="0"/>
              <a:t>멘트를</a:t>
            </a:r>
            <a:r>
              <a:rPr lang="ko-KR" altLang="en-US" dirty="0" smtClean="0"/>
              <a:t> 띄우도록 한다</a:t>
            </a:r>
            <a:r>
              <a:rPr lang="en-US" altLang="ko-KR" dirty="0" smtClean="0"/>
              <a:t>. textBox2(</a:t>
            </a:r>
            <a:r>
              <a:rPr lang="ko-KR" altLang="en-US" dirty="0" smtClean="0"/>
              <a:t>선수 번호 입력 칸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비워두고 입력 버튼을 누르면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선수 번호를 입력해라</a:t>
            </a:r>
            <a:r>
              <a:rPr lang="en-US" altLang="ko-KR" dirty="0" smtClean="0"/>
              <a:t>.“</a:t>
            </a:r>
            <a:r>
              <a:rPr lang="ko-KR" altLang="en-US" dirty="0" smtClean="0"/>
              <a:t>라는 </a:t>
            </a:r>
            <a:r>
              <a:rPr lang="ko-KR" altLang="en-US" dirty="0" err="1" smtClean="0"/>
              <a:t>멘트를</a:t>
            </a:r>
            <a:r>
              <a:rPr lang="ko-KR" altLang="en-US" dirty="0" smtClean="0"/>
              <a:t> 생성한다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 Name, Number, Team, Height</a:t>
            </a:r>
            <a:r>
              <a:rPr lang="ko-KR" altLang="en-US" dirty="0" smtClean="0"/>
              <a:t>를 모두 입력하고 </a:t>
            </a:r>
            <a:r>
              <a:rPr lang="en-US" altLang="ko-KR" dirty="0" smtClean="0"/>
              <a:t>dataGridView1 </a:t>
            </a:r>
            <a:r>
              <a:rPr lang="ko-KR" altLang="en-US" dirty="0" smtClean="0"/>
              <a:t>안에 넣은 상태에서 입력 버튼을 다시 누르면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이미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선수가 있어요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라는</a:t>
            </a:r>
            <a:r>
              <a:rPr lang="en-US" altLang="ko-KR" dirty="0"/>
              <a:t> </a:t>
            </a:r>
            <a:r>
              <a:rPr lang="ko-KR" altLang="en-US" dirty="0" smtClean="0"/>
              <a:t>알림을 띄운다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반면 어떠한 정보도 입력하지 않았을 때에는 </a:t>
            </a:r>
            <a:r>
              <a:rPr lang="en-US" altLang="ko-KR" dirty="0" smtClean="0"/>
              <a:t>players </a:t>
            </a:r>
            <a:r>
              <a:rPr lang="ko-KR" altLang="en-US" dirty="0" smtClean="0"/>
              <a:t>객체에 네 가지 요소를 입력하고</a:t>
            </a:r>
            <a:r>
              <a:rPr lang="en-US" altLang="ko-KR" dirty="0"/>
              <a:t> </a:t>
            </a:r>
            <a:r>
              <a:rPr lang="en-US" altLang="ko-KR" dirty="0" smtClean="0"/>
              <a:t>string contents</a:t>
            </a:r>
            <a:r>
              <a:rPr lang="ko-KR" altLang="en-US" dirty="0" smtClean="0"/>
              <a:t>에 있는 </a:t>
            </a:r>
            <a:r>
              <a:rPr lang="ko-KR" altLang="en-US" dirty="0" err="1" smtClean="0"/>
              <a:t>멘트가</a:t>
            </a:r>
            <a:r>
              <a:rPr lang="ko-KR" altLang="en-US" dirty="0" smtClean="0"/>
              <a:t> 나오도록 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 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★ $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는 중괄호 안에 있는 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textBox1.Text, textBox2.Text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 입력한 문자나 단어를 출력하는 기능을 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 $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을 붙이지 않으면 </a:t>
            </a:r>
            <a:r>
              <a:rPr lang="en-US" altLang="ko-KR" dirty="0" smtClean="0">
                <a:latin typeface="HY중고딕" panose="02030600000101010101" pitchFamily="18" charset="-127"/>
              </a:rPr>
              <a:t>textBox1.Text</a:t>
            </a:r>
            <a:r>
              <a:rPr lang="en-US" altLang="ko-KR" dirty="0">
                <a:latin typeface="HY중고딕" panose="02030600000101010101" pitchFamily="18" charset="-127"/>
              </a:rPr>
              <a:t>, </a:t>
            </a:r>
            <a:r>
              <a:rPr lang="en-US" altLang="ko-KR" dirty="0" smtClean="0">
                <a:latin typeface="HY중고딕" panose="02030600000101010101" pitchFamily="18" charset="-127"/>
              </a:rPr>
              <a:t>textBox2.Text </a:t>
            </a:r>
            <a:r>
              <a:rPr lang="ko-KR" altLang="en-US" dirty="0" smtClean="0">
                <a:latin typeface="HY중고딕" panose="02030600000101010101" pitchFamily="18" charset="-127"/>
              </a:rPr>
              <a:t>자체가 그대로 출력된다</a:t>
            </a:r>
            <a:r>
              <a:rPr lang="en-US" altLang="ko-KR" dirty="0" smtClean="0">
                <a:latin typeface="HY중고딕" panose="02030600000101010101" pitchFamily="18" charset="-127"/>
              </a:rPr>
              <a:t>.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4988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223" y="648393"/>
            <a:ext cx="2925632" cy="14385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52655" y="2286000"/>
            <a:ext cx="63259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</a:t>
            </a:r>
            <a:r>
              <a:rPr lang="en-US" altLang="ko-KR" dirty="0" err="1" smtClean="0"/>
              <a:t>writeLog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함수는 </a:t>
            </a:r>
            <a:r>
              <a:rPr lang="ko-KR" altLang="en-US" dirty="0" err="1" smtClean="0"/>
              <a:t>삭제버튼</a:t>
            </a:r>
            <a:r>
              <a:rPr lang="ko-KR" altLang="en-US" dirty="0" smtClean="0"/>
              <a:t> 클릭 기록이 </a:t>
            </a:r>
            <a:r>
              <a:rPr lang="en-US" altLang="ko-KR" dirty="0" smtClean="0"/>
              <a:t>listbox1</a:t>
            </a:r>
            <a:r>
              <a:rPr lang="ko-KR" altLang="en-US" dirty="0" smtClean="0"/>
              <a:t>에 생성되도록 하는 함수이다</a:t>
            </a:r>
            <a:r>
              <a:rPr lang="en-US" altLang="ko-KR" dirty="0" smtClean="0"/>
              <a:t>. textBox1(</a:t>
            </a:r>
            <a:r>
              <a:rPr lang="ko-KR" altLang="en-US" dirty="0" err="1" smtClean="0"/>
              <a:t>선수이름</a:t>
            </a:r>
            <a:r>
              <a:rPr lang="ko-KR" altLang="en-US" dirty="0" smtClean="0"/>
              <a:t> 입력 텍스트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공백상태면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“</a:t>
            </a:r>
            <a:r>
              <a:rPr lang="ko-KR" altLang="en-US" dirty="0" err="1" smtClean="0"/>
              <a:t>선수이름을</a:t>
            </a:r>
            <a:r>
              <a:rPr lang="ko-KR" altLang="en-US" dirty="0" smtClean="0"/>
              <a:t> 입력해주세요</a:t>
            </a:r>
            <a:r>
              <a:rPr lang="en-US" altLang="ko-KR" dirty="0" smtClean="0"/>
              <a:t>!”</a:t>
            </a:r>
            <a:r>
              <a:rPr lang="ko-KR" altLang="en-US" dirty="0" smtClean="0"/>
              <a:t>라는</a:t>
            </a:r>
            <a:r>
              <a:rPr lang="en-US" altLang="ko-KR" dirty="0"/>
              <a:t> </a:t>
            </a:r>
            <a:r>
              <a:rPr lang="ko-KR" altLang="en-US" dirty="0" smtClean="0"/>
              <a:t>알림을 띄운다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 dataGridview1</a:t>
            </a:r>
            <a:r>
              <a:rPr lang="ko-KR" altLang="en-US" dirty="0" smtClean="0"/>
              <a:t>에 값을 넣은 후 삭제를 </a:t>
            </a:r>
            <a:r>
              <a:rPr lang="ko-KR" altLang="en-US" dirty="0" err="1" smtClean="0"/>
              <a:t>하고나서</a:t>
            </a:r>
            <a:r>
              <a:rPr lang="ko-KR" altLang="en-US" dirty="0" smtClean="0"/>
              <a:t> 다시 삭제버튼을 누르면 이름 칸이 공백상태이기 때문에 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아직 선수 없음</a:t>
            </a:r>
            <a:r>
              <a:rPr lang="en-US" altLang="ko-KR" dirty="0" smtClean="0"/>
              <a:t>“ </a:t>
            </a:r>
            <a:r>
              <a:rPr lang="ko-KR" altLang="en-US" dirty="0" smtClean="0"/>
              <a:t>이라는 알림을 띄운다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dataGridView1</a:t>
            </a:r>
            <a:r>
              <a:rPr lang="ko-KR" altLang="en-US" dirty="0" smtClean="0"/>
              <a:t>에 총 </a:t>
            </a:r>
            <a:r>
              <a:rPr lang="en-US" altLang="ko-KR" dirty="0" smtClean="0"/>
              <a:t>5</a:t>
            </a:r>
            <a:r>
              <a:rPr lang="ko-KR" altLang="en-US" dirty="0" smtClean="0"/>
              <a:t>명의 정보를 입력할 수 있기 때문에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문이 최대 </a:t>
            </a:r>
            <a:r>
              <a:rPr lang="en-US" altLang="ko-KR" dirty="0" smtClean="0"/>
              <a:t>5</a:t>
            </a:r>
            <a:r>
              <a:rPr lang="ko-KR" altLang="en-US" dirty="0" smtClean="0"/>
              <a:t>번까지 작동하게 된다</a:t>
            </a:r>
            <a:r>
              <a:rPr lang="en-US" altLang="ko-KR" dirty="0" smtClean="0"/>
              <a:t>. </a:t>
            </a:r>
            <a:r>
              <a:rPr lang="en-US" altLang="ko-KR" smtClean="0"/>
              <a:t>5</a:t>
            </a:r>
            <a:r>
              <a:rPr lang="ko-KR" altLang="en-US" smtClean="0"/>
              <a:t>명의 정보를 </a:t>
            </a:r>
            <a:r>
              <a:rPr lang="ko-KR" altLang="en-US" dirty="0" smtClean="0"/>
              <a:t>모두 입력했으면 그 상태에서 삭제버튼을 눌렀을 때 </a:t>
            </a:r>
            <a:r>
              <a:rPr lang="en-US" altLang="ko-KR" dirty="0" smtClean="0"/>
              <a:t>$”</a:t>
            </a:r>
            <a:r>
              <a:rPr lang="ko-KR" altLang="en-US" dirty="0" err="1" smtClean="0"/>
              <a:t>선수이름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{textBox1}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”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listbox1</a:t>
            </a:r>
            <a:r>
              <a:rPr lang="ko-KR" altLang="en-US" dirty="0" smtClean="0"/>
              <a:t>에 생성되도록 한다</a:t>
            </a:r>
            <a:r>
              <a:rPr lang="en-US" altLang="ko-KR" dirty="0" smtClean="0"/>
              <a:t>.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789710" y="58042"/>
            <a:ext cx="11006050" cy="521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3000" b="1" dirty="0" smtClean="0"/>
              <a:t>메이저리그 야구선수 프로필 관리 프로그램 코드 작동원리</a:t>
            </a:r>
            <a:r>
              <a:rPr lang="en-US" altLang="ko-KR" sz="3000" b="1" dirty="0" smtClean="0"/>
              <a:t>_3</a:t>
            </a:r>
            <a:endParaRPr lang="ko-KR" altLang="en-US" sz="30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393"/>
            <a:ext cx="5482223" cy="595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1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789710" y="58042"/>
            <a:ext cx="11006050" cy="521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3000" b="1" dirty="0" smtClean="0"/>
              <a:t>메이저리그 야구선수 프로필 관리 프로그램 코드 작동원리</a:t>
            </a:r>
            <a:r>
              <a:rPr lang="en-US" altLang="ko-KR" sz="3000" b="1" dirty="0" smtClean="0"/>
              <a:t>_4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58" y="965758"/>
            <a:ext cx="4915837" cy="47913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895" y="965758"/>
            <a:ext cx="5883865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0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789710" y="58042"/>
            <a:ext cx="11006050" cy="521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3000" b="1" dirty="0" smtClean="0"/>
              <a:t>메이저리그 야구선수 프로필 관리 프로그램 코드 작동원리</a:t>
            </a:r>
            <a:r>
              <a:rPr lang="en-US" altLang="ko-KR" sz="3000" b="1" dirty="0" smtClean="0"/>
              <a:t>_4</a:t>
            </a:r>
            <a:endParaRPr lang="ko-KR" altLang="en-US" sz="3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664230" y="1033862"/>
            <a:ext cx="725701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</a:t>
            </a:r>
            <a:r>
              <a:rPr lang="ko-KR" altLang="en-US" dirty="0" smtClean="0"/>
              <a:t>조회 버튼을 눌렀을 때 날짜와 시간이 </a:t>
            </a:r>
            <a:r>
              <a:rPr lang="en-US" altLang="ko-KR" dirty="0" smtClean="0"/>
              <a:t>listbox1</a:t>
            </a:r>
            <a:r>
              <a:rPr lang="ko-KR" altLang="en-US" dirty="0" smtClean="0"/>
              <a:t>에 표시 되도록 한다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writeLog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사용</a:t>
            </a:r>
            <a:r>
              <a:rPr lang="en-US" altLang="ko-KR" dirty="0" smtClean="0"/>
              <a:t>).  </a:t>
            </a:r>
            <a:r>
              <a:rPr lang="ko-KR" altLang="en-US" dirty="0" smtClean="0"/>
              <a:t>선수 조회</a:t>
            </a:r>
            <a:r>
              <a:rPr lang="en-US" altLang="ko-KR" dirty="0" smtClean="0"/>
              <a:t>(groupBox2) </a:t>
            </a:r>
            <a:r>
              <a:rPr lang="ko-KR" altLang="en-US" dirty="0" smtClean="0"/>
              <a:t>칸 안에 </a:t>
            </a:r>
            <a:r>
              <a:rPr lang="ko-KR" altLang="en-US" dirty="0" err="1" smtClean="0"/>
              <a:t>선수번호</a:t>
            </a:r>
            <a:r>
              <a:rPr lang="ko-KR" altLang="en-US" dirty="0" smtClean="0"/>
              <a:t> 텍스트 칸을 만들어서 번호를 입력하면 </a:t>
            </a:r>
            <a:r>
              <a:rPr lang="ko-KR" altLang="en-US" dirty="0" err="1" smtClean="0"/>
              <a:t>해당번호를</a:t>
            </a:r>
            <a:r>
              <a:rPr lang="ko-KR" altLang="en-US" dirty="0" smtClean="0"/>
              <a:t> 가지고 있는 선수가 조회되도록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ko-KR" altLang="en-US" dirty="0" err="1" smtClean="0"/>
              <a:t>선수번호</a:t>
            </a:r>
            <a:r>
              <a:rPr lang="ko-KR" altLang="en-US" dirty="0" smtClean="0"/>
              <a:t> 텍스트 칸</a:t>
            </a:r>
            <a:r>
              <a:rPr lang="en-US" altLang="ko-KR" dirty="0" smtClean="0"/>
              <a:t>(textBox5)</a:t>
            </a:r>
            <a:r>
              <a:rPr lang="ko-KR" altLang="en-US" dirty="0" smtClean="0"/>
              <a:t>에 번호를 입력하였을 때에는  </a:t>
            </a:r>
            <a:r>
              <a:rPr lang="en-US" altLang="ko-KR" dirty="0" smtClean="0"/>
              <a:t>$”</a:t>
            </a:r>
            <a:r>
              <a:rPr lang="ko-KR" altLang="en-US" dirty="0" smtClean="0"/>
              <a:t>등번호 </a:t>
            </a:r>
            <a:r>
              <a:rPr lang="en-US" altLang="ko-KR" dirty="0" smtClean="0"/>
              <a:t>{textBox5.Text}</a:t>
            </a:r>
            <a:r>
              <a:rPr lang="ko-KR" altLang="en-US" dirty="0" smtClean="0"/>
              <a:t>을</a:t>
            </a:r>
            <a:r>
              <a:rPr lang="en-US" altLang="ko-KR" dirty="0" smtClean="0"/>
              <a:t>(</a:t>
            </a:r>
            <a:r>
              <a:rPr lang="ko-KR" altLang="en-US" dirty="0" smtClean="0"/>
              <a:t>를</a:t>
            </a:r>
            <a:r>
              <a:rPr lang="en-US" altLang="ko-KR" dirty="0" smtClean="0"/>
              <a:t>)</a:t>
            </a:r>
            <a:r>
              <a:rPr lang="ko-KR" altLang="en-US" dirty="0" smtClean="0"/>
              <a:t> 쓰고 있는 선수는 </a:t>
            </a:r>
            <a:r>
              <a:rPr lang="en-US" altLang="ko-KR" dirty="0" smtClean="0"/>
              <a:t>{Name}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.” </a:t>
            </a:r>
            <a:r>
              <a:rPr lang="ko-KR" altLang="en-US" dirty="0" smtClean="0"/>
              <a:t>형식의 알림이 생성 되도록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err="1" smtClean="0"/>
              <a:t>선수번호</a:t>
            </a:r>
            <a:r>
              <a:rPr lang="ko-KR" altLang="en-US" dirty="0" smtClean="0"/>
              <a:t> 텍스트 칸에 아무 것도 입력하지 않고 조회 버튼을 눌렀을 때에는 </a:t>
            </a:r>
            <a:r>
              <a:rPr lang="en-US" altLang="ko-KR" dirty="0" smtClean="0"/>
              <a:t>$”</a:t>
            </a:r>
            <a:r>
              <a:rPr lang="ko-KR" altLang="en-US" dirty="0" smtClean="0"/>
              <a:t>등번호 </a:t>
            </a:r>
            <a:r>
              <a:rPr lang="en-US" altLang="ko-KR" dirty="0" smtClean="0"/>
              <a:t>{textBox5.Text}</a:t>
            </a:r>
            <a:r>
              <a:rPr lang="ko-KR" altLang="en-US" dirty="0" smtClean="0"/>
              <a:t>을</a:t>
            </a:r>
            <a:r>
              <a:rPr lang="en-US" altLang="ko-KR" dirty="0" smtClean="0"/>
              <a:t>(</a:t>
            </a:r>
            <a:r>
              <a:rPr lang="ko-KR" altLang="en-US" dirty="0" smtClean="0"/>
              <a:t>를</a:t>
            </a:r>
            <a:r>
              <a:rPr lang="en-US" altLang="ko-KR" dirty="0" smtClean="0"/>
              <a:t>)</a:t>
            </a:r>
            <a:r>
              <a:rPr lang="ko-KR" altLang="en-US" dirty="0" smtClean="0"/>
              <a:t> 쓰고 있는 선수가 없습니다</a:t>
            </a:r>
            <a:r>
              <a:rPr lang="en-US" altLang="ko-KR" dirty="0" smtClean="0"/>
              <a:t>.”</a:t>
            </a:r>
            <a:r>
              <a:rPr lang="ko-KR" altLang="en-US" dirty="0" smtClean="0"/>
              <a:t>라는 알림이 뜨도록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 </a:t>
            </a:r>
            <a:r>
              <a:rPr lang="ko-KR" altLang="en-US" dirty="0" err="1" smtClean="0"/>
              <a:t>선수번호</a:t>
            </a:r>
            <a:r>
              <a:rPr lang="en-US" altLang="ko-KR" dirty="0" smtClean="0"/>
              <a:t>(</a:t>
            </a:r>
            <a:r>
              <a:rPr lang="ko-KR" altLang="en-US" dirty="0" smtClean="0"/>
              <a:t>등번호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입력하면 해당 등번호를 쓰는 선수가 나와야 하기 때문에 </a:t>
            </a:r>
            <a:r>
              <a:rPr lang="en-US" altLang="ko-KR" dirty="0" smtClean="0"/>
              <a:t>string Number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매개변수로 하는 </a:t>
            </a:r>
            <a:r>
              <a:rPr lang="en-US" altLang="ko-KR" dirty="0" err="1" smtClean="0"/>
              <a:t>lookupFunction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만들고 </a:t>
            </a:r>
            <a:r>
              <a:rPr lang="en-US" altLang="ko-KR" dirty="0" err="1" smtClean="0"/>
              <a:t>foreach</a:t>
            </a:r>
            <a:r>
              <a:rPr lang="ko-KR" altLang="en-US" dirty="0" smtClean="0"/>
              <a:t>문을 써서 </a:t>
            </a:r>
            <a:r>
              <a:rPr lang="en-US" altLang="ko-KR" dirty="0" smtClean="0"/>
              <a:t>Player </a:t>
            </a:r>
            <a:r>
              <a:rPr lang="ko-KR" altLang="en-US" dirty="0" smtClean="0"/>
              <a:t>요소 중의 하나인 </a:t>
            </a:r>
            <a:r>
              <a:rPr lang="en-US" altLang="ko-KR" dirty="0" smtClean="0"/>
              <a:t>Number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dataGridView1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Number</a:t>
            </a:r>
            <a:r>
              <a:rPr lang="ko-KR" altLang="en-US" dirty="0" smtClean="0"/>
              <a:t>값과 같으면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값을 </a:t>
            </a:r>
            <a:r>
              <a:rPr lang="ko-KR" altLang="en-US" dirty="0" err="1" smtClean="0"/>
              <a:t>리턴한다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5539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789710" y="58042"/>
            <a:ext cx="11006050" cy="521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3000" b="1" dirty="0" smtClean="0"/>
              <a:t>메이저리그 야구선수 프로필 관리 프로그램 코드 작동원리</a:t>
            </a:r>
            <a:r>
              <a:rPr lang="en-US" altLang="ko-KR" sz="3000" b="1" dirty="0" smtClean="0"/>
              <a:t>_5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76" y="709665"/>
            <a:ext cx="4921574" cy="49768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17921" y="709665"/>
            <a:ext cx="546146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string contents, string date</a:t>
            </a:r>
            <a:r>
              <a:rPr lang="ko-KR" altLang="en-US" dirty="0" smtClean="0"/>
              <a:t>를 매개변수로 하는 </a:t>
            </a:r>
            <a:r>
              <a:rPr lang="en-US" altLang="ko-KR" dirty="0" err="1" smtClean="0"/>
              <a:t>writeLog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만들어서 기록되는 순서를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방식으로 입력한다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는 입력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조회 버튼을 누를 때 나오는 </a:t>
            </a:r>
            <a:r>
              <a:rPr lang="ko-KR" altLang="en-US" dirty="0" err="1" smtClean="0"/>
              <a:t>알림멘트를</a:t>
            </a:r>
            <a:r>
              <a:rPr lang="ko-KR" altLang="en-US" dirty="0" smtClean="0"/>
              <a:t> 의미한다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옛 기록에서 최근 기록 순으로 </a:t>
            </a:r>
            <a:r>
              <a:rPr lang="en-US" altLang="ko-KR" dirty="0" smtClean="0"/>
              <a:t>lisbox1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기록되려면 </a:t>
            </a:r>
            <a:r>
              <a:rPr lang="en-US" altLang="ko-KR" dirty="0" smtClean="0"/>
              <a:t>listBox1.Items.Add(</a:t>
            </a:r>
            <a:r>
              <a:rPr lang="en-US" altLang="ko-KR" dirty="0" err="1" smtClean="0"/>
              <a:t>logContents</a:t>
            </a:r>
            <a:r>
              <a:rPr lang="en-US" altLang="ko-KR" dirty="0" smtClean="0"/>
              <a:t>);</a:t>
            </a:r>
            <a:r>
              <a:rPr lang="ko-KR" altLang="en-US" dirty="0" smtClean="0"/>
              <a:t>로 입력하고 최근 기록에서 옛 기록 순으로 </a:t>
            </a:r>
            <a:r>
              <a:rPr lang="en-US" altLang="ko-KR" dirty="0" smtClean="0"/>
              <a:t>listBox1</a:t>
            </a:r>
            <a:r>
              <a:rPr lang="ko-KR" altLang="en-US" dirty="0" smtClean="0"/>
              <a:t>에 기록되려면 </a:t>
            </a:r>
            <a:r>
              <a:rPr lang="en-US" altLang="ko-KR" dirty="0" smtClean="0"/>
              <a:t>listBox1.Items.Insert</a:t>
            </a:r>
            <a:r>
              <a:rPr lang="en-US" altLang="ko-KR" dirty="0" smtClean="0">
                <a:latin typeface="+mj-ea"/>
                <a:ea typeface="+mj-ea"/>
              </a:rPr>
              <a:t>(0,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logContents</a:t>
            </a:r>
            <a:r>
              <a:rPr lang="en-US" altLang="ko-KR" dirty="0" smtClean="0"/>
              <a:t>);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GridView1</a:t>
            </a:r>
            <a:r>
              <a:rPr lang="ko-KR" altLang="en-US" dirty="0" smtClean="0"/>
              <a:t>의 칸을 클릭하면 </a:t>
            </a:r>
            <a:r>
              <a:rPr lang="en-US" altLang="ko-KR" dirty="0" smtClean="0"/>
              <a:t>Name, Number, Team, Height</a:t>
            </a:r>
            <a:r>
              <a:rPr lang="ko-KR" altLang="en-US" dirty="0" smtClean="0"/>
              <a:t>의 값이 바뀌도록 하기 위하여 </a:t>
            </a:r>
            <a:r>
              <a:rPr lang="en-US" altLang="ko-KR" dirty="0" smtClean="0"/>
              <a:t>dataGridView1_CellClick </a:t>
            </a:r>
            <a:r>
              <a:rPr lang="ko-KR" altLang="en-US" dirty="0" smtClean="0"/>
              <a:t>함수를 만들어서 </a:t>
            </a:r>
            <a:r>
              <a:rPr lang="en-US" altLang="ko-KR" dirty="0" smtClean="0"/>
              <a:t>temp </a:t>
            </a:r>
            <a:r>
              <a:rPr lang="ko-KR" altLang="en-US" dirty="0" smtClean="0"/>
              <a:t>변수를 네 가지 요소</a:t>
            </a:r>
            <a:r>
              <a:rPr lang="en-US" altLang="ko-KR" dirty="0" smtClean="0"/>
              <a:t>(</a:t>
            </a:r>
            <a:r>
              <a:rPr lang="en-US" altLang="ko-KR" dirty="0"/>
              <a:t>Name, Number, Team, Height 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적용한다</a:t>
            </a:r>
            <a:r>
              <a:rPr lang="en-US" altLang="ko-KR" dirty="0" smtClean="0"/>
              <a:t>. (</a:t>
            </a:r>
            <a:r>
              <a:rPr lang="en-US" altLang="ko-KR" dirty="0" err="1" smtClean="0"/>
              <a:t>CurrentRow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행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의미한다</a:t>
            </a:r>
            <a:r>
              <a:rPr lang="en-US" altLang="ko-KR" dirty="0" smtClean="0"/>
              <a:t>. textBox5.Text = </a:t>
            </a:r>
            <a:r>
              <a:rPr lang="en-US" altLang="ko-KR" dirty="0" err="1" smtClean="0"/>
              <a:t>temp.Number.Tostring</a:t>
            </a:r>
            <a:r>
              <a:rPr lang="en-US" altLang="ko-KR" dirty="0" smtClean="0"/>
              <a:t>();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선수번호</a:t>
            </a:r>
            <a:r>
              <a:rPr lang="ko-KR" altLang="en-US" dirty="0" smtClean="0"/>
              <a:t> 칸을 누르면 네 가지 요소들의 값이 바뀐다는 것을 의미한다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372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73578" y="98724"/>
            <a:ext cx="11006050" cy="521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200" b="1" smtClean="0"/>
              <a:t>Xml </a:t>
            </a:r>
            <a:r>
              <a:rPr lang="ko-KR" altLang="en-US" sz="3200" b="1" smtClean="0"/>
              <a:t>파일 생성 코드</a:t>
            </a:r>
            <a:r>
              <a:rPr lang="en-US" altLang="ko-KR" sz="3200" b="1" smtClean="0"/>
              <a:t>_1</a:t>
            </a:r>
            <a:endParaRPr lang="ko-KR" altLang="en-US" sz="32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33" y="737396"/>
            <a:ext cx="4363059" cy="13813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92" y="737396"/>
            <a:ext cx="4181210" cy="54467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32" y="2757386"/>
            <a:ext cx="4363059" cy="13432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53302" y="783116"/>
            <a:ext cx="339159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← </a:t>
            </a:r>
            <a:r>
              <a:rPr lang="en-US" altLang="ko-KR" dirty="0" smtClean="0"/>
              <a:t>Player </a:t>
            </a:r>
            <a:r>
              <a:rPr lang="ko-KR" altLang="en-US" dirty="0" smtClean="0"/>
              <a:t>리스트 객체를 만든 다음 </a:t>
            </a:r>
            <a:r>
              <a:rPr lang="en-US" altLang="ko-KR" dirty="0" smtClean="0"/>
              <a:t>Load </a:t>
            </a:r>
            <a:r>
              <a:rPr lang="ko-KR" altLang="en-US" dirty="0" smtClean="0"/>
              <a:t>함수를 호출한다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PlayersOutPut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문자 변수로 </a:t>
            </a:r>
            <a:r>
              <a:rPr lang="en-US" altLang="ko-KR" dirty="0" smtClean="0"/>
              <a:t>Players.xml </a:t>
            </a:r>
            <a:r>
              <a:rPr lang="ko-KR" altLang="en-US" dirty="0" smtClean="0"/>
              <a:t>파일을 읽어오고 </a:t>
            </a:r>
            <a:r>
              <a:rPr lang="en-US" altLang="ko-KR" dirty="0" err="1" smtClean="0"/>
              <a:t>PlayersOutput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xml</a:t>
            </a:r>
            <a:r>
              <a:rPr lang="ko-KR" altLang="en-US" dirty="0" smtClean="0"/>
              <a:t>요소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playersXElement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읽어온다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  ‘player’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자손태그로</a:t>
            </a:r>
            <a:r>
              <a:rPr lang="ko-KR" altLang="en-US" dirty="0" smtClean="0"/>
              <a:t> 설정한 다음 </a:t>
            </a:r>
            <a:r>
              <a:rPr lang="en-US" altLang="ko-KR" dirty="0" err="1" smtClean="0"/>
              <a:t>tempPlayer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임시변수로</a:t>
            </a:r>
            <a:r>
              <a:rPr lang="ko-KR" altLang="en-US" dirty="0" smtClean="0"/>
              <a:t> 하는 </a:t>
            </a:r>
            <a:r>
              <a:rPr lang="en-US" altLang="ko-KR" dirty="0" smtClean="0"/>
              <a:t>Player </a:t>
            </a:r>
            <a:r>
              <a:rPr lang="ko-KR" altLang="en-US" dirty="0" smtClean="0"/>
              <a:t>객체를 생성하여 </a:t>
            </a:r>
            <a:r>
              <a:rPr lang="en-US" altLang="ko-KR" dirty="0" err="1" smtClean="0"/>
              <a:t>tempName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tempNumber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tempTeam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tempHeight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등의 문자 변수의 값을 넣도록 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 xml</a:t>
            </a:r>
            <a:r>
              <a:rPr lang="ko-KR" altLang="en-US" dirty="0" smtClean="0"/>
              <a:t>파일을 생성해야 하기 때문에 </a:t>
            </a:r>
            <a:r>
              <a:rPr lang="en-US" altLang="ko-KR" dirty="0" err="1" smtClean="0"/>
              <a:t>CreateFile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호출한다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876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731520" y="108067"/>
            <a:ext cx="11006050" cy="521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200" b="1" smtClean="0"/>
              <a:t>Xml </a:t>
            </a:r>
            <a:r>
              <a:rPr lang="ko-KR" altLang="en-US" sz="3200" b="1" smtClean="0"/>
              <a:t>파일 생성 코드</a:t>
            </a:r>
            <a:r>
              <a:rPr lang="en-US" altLang="ko-KR" sz="3200" b="1" smtClean="0"/>
              <a:t>_2</a:t>
            </a:r>
            <a:endParaRPr lang="ko-KR" alt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447308" y="3780234"/>
            <a:ext cx="693281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← </a:t>
            </a:r>
            <a:r>
              <a:rPr lang="ko-KR" altLang="en-US" sz="1600" dirty="0" smtClean="0"/>
              <a:t>파일 저장 함수인 </a:t>
            </a:r>
            <a:r>
              <a:rPr lang="en-US" altLang="ko-KR" sz="1600" dirty="0" smtClean="0"/>
              <a:t>Save()</a:t>
            </a:r>
            <a:r>
              <a:rPr lang="ko-KR" altLang="en-US" sz="1600" dirty="0" smtClean="0"/>
              <a:t>를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호출한다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그 다음 </a:t>
            </a:r>
            <a:r>
              <a:rPr lang="en-US" altLang="ko-KR" sz="1600" dirty="0" smtClean="0"/>
              <a:t>‘players’</a:t>
            </a:r>
            <a:r>
              <a:rPr lang="ko-KR" altLang="en-US" sz="1600" dirty="0" smtClean="0"/>
              <a:t>를 </a:t>
            </a:r>
            <a:r>
              <a:rPr lang="en-US" altLang="ko-KR" sz="1600" dirty="0" smtClean="0"/>
              <a:t>‘player’</a:t>
            </a:r>
            <a:r>
              <a:rPr lang="ko-KR" altLang="en-US" sz="1600" dirty="0" smtClean="0"/>
              <a:t>의 부모 태그로 설정한다</a:t>
            </a:r>
            <a:r>
              <a:rPr lang="en-US" altLang="ko-KR" sz="1600" dirty="0" smtClean="0"/>
              <a:t>. 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 Xml </a:t>
            </a:r>
            <a:r>
              <a:rPr lang="ko-KR" altLang="en-US" sz="1600" dirty="0" smtClean="0"/>
              <a:t>파일에 문자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숫자를 각각 넣고 싶으면 </a:t>
            </a:r>
            <a:r>
              <a:rPr lang="en-US" altLang="ko-KR" sz="1600" dirty="0" err="1" smtClean="0"/>
              <a:t>foreach</a:t>
            </a:r>
            <a:r>
              <a:rPr lang="ko-KR" altLang="en-US" sz="1600" dirty="0" smtClean="0"/>
              <a:t>문을 써 </a:t>
            </a:r>
            <a:r>
              <a:rPr lang="en-US" altLang="ko-KR" sz="1600" dirty="0" smtClean="0"/>
              <a:t>Name, Number, Team, Height, </a:t>
            </a:r>
            <a:r>
              <a:rPr lang="en-US" altLang="ko-KR" sz="1600" dirty="0" err="1" smtClean="0"/>
              <a:t>InsertTime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태그에 </a:t>
            </a:r>
            <a:r>
              <a:rPr lang="en-US" altLang="ko-KR" sz="1600" dirty="0" smtClean="0"/>
              <a:t>{</a:t>
            </a:r>
            <a:r>
              <a:rPr lang="en-US" altLang="ko-KR" sz="1600" dirty="0" err="1" smtClean="0"/>
              <a:t>item.Name</a:t>
            </a:r>
            <a:r>
              <a:rPr lang="en-US" altLang="ko-KR" sz="1600" dirty="0" smtClean="0"/>
              <a:t>}, </a:t>
            </a:r>
            <a:r>
              <a:rPr lang="en-US" altLang="ko-KR" sz="1600" dirty="0"/>
              <a:t>{</a:t>
            </a:r>
            <a:r>
              <a:rPr lang="en-US" altLang="ko-KR" sz="1600" dirty="0" err="1" smtClean="0"/>
              <a:t>item.Number</a:t>
            </a:r>
            <a:r>
              <a:rPr lang="en-US" altLang="ko-KR" sz="1600" dirty="0" smtClean="0"/>
              <a:t>}, </a:t>
            </a:r>
            <a:r>
              <a:rPr lang="en-US" altLang="ko-KR" sz="1600" dirty="0"/>
              <a:t>{</a:t>
            </a:r>
            <a:r>
              <a:rPr lang="en-US" altLang="ko-KR" sz="1600" dirty="0" err="1" smtClean="0"/>
              <a:t>item.Team</a:t>
            </a:r>
            <a:r>
              <a:rPr lang="en-US" altLang="ko-KR" sz="1600" dirty="0" smtClean="0"/>
              <a:t>}</a:t>
            </a:r>
            <a:endParaRPr lang="en-US" altLang="ko-KR" sz="1600" dirty="0"/>
          </a:p>
          <a:p>
            <a:r>
              <a:rPr lang="en-US" altLang="ko-KR" sz="1600" dirty="0" smtClean="0"/>
              <a:t>, </a:t>
            </a:r>
            <a:r>
              <a:rPr lang="en-US" altLang="ko-KR" sz="1600" dirty="0"/>
              <a:t>{</a:t>
            </a:r>
            <a:r>
              <a:rPr lang="en-US" altLang="ko-KR" sz="1600" dirty="0" err="1" smtClean="0"/>
              <a:t>item.Height</a:t>
            </a:r>
            <a:r>
              <a:rPr lang="en-US" altLang="ko-KR" sz="1600" dirty="0" smtClean="0"/>
              <a:t>}, </a:t>
            </a:r>
            <a:r>
              <a:rPr lang="en-US" altLang="ko-KR" sz="1600" dirty="0"/>
              <a:t>{</a:t>
            </a:r>
            <a:r>
              <a:rPr lang="en-US" altLang="ko-KR" sz="1600" dirty="0" err="1" smtClean="0"/>
              <a:t>item.InsertTime</a:t>
            </a:r>
            <a:r>
              <a:rPr lang="en-US" altLang="ko-KR" sz="1600" dirty="0" smtClean="0"/>
              <a:t>}</a:t>
            </a:r>
            <a:r>
              <a:rPr lang="ko-KR" altLang="en-US" sz="1600" dirty="0" smtClean="0"/>
              <a:t>을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입력한다</a:t>
            </a:r>
            <a:r>
              <a:rPr lang="en-US" altLang="ko-KR" sz="1600" dirty="0" smtClean="0"/>
              <a:t>.(5</a:t>
            </a:r>
            <a:r>
              <a:rPr lang="ko-KR" altLang="en-US" sz="1600" dirty="0" smtClean="0"/>
              <a:t>가지 요소의 결과값이 생성되어야 하기 때문에 앞쪽의 </a:t>
            </a:r>
            <a:r>
              <a:rPr lang="ko-KR" altLang="en-US" sz="1600" dirty="0" err="1" smtClean="0"/>
              <a:t>쌍따옴표</a:t>
            </a:r>
            <a:r>
              <a:rPr lang="ko-KR" altLang="en-US" sz="1600" dirty="0" smtClean="0"/>
              <a:t> 앞에 </a:t>
            </a:r>
            <a:r>
              <a:rPr lang="en-US" altLang="ko-KR" sz="1600" dirty="0" smtClean="0"/>
              <a:t>$</a:t>
            </a:r>
            <a:r>
              <a:rPr lang="ko-KR" altLang="en-US" sz="1600" dirty="0" smtClean="0"/>
              <a:t>를 넣어야 한다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xml </a:t>
            </a:r>
            <a:r>
              <a:rPr lang="ko-KR" altLang="en-US" sz="1600" dirty="0" smtClean="0"/>
              <a:t>파일에 있는 </a:t>
            </a:r>
            <a:r>
              <a:rPr lang="en-US" altLang="ko-KR" sz="1600" dirty="0"/>
              <a:t>Name, Number, Team, Height, </a:t>
            </a:r>
            <a:r>
              <a:rPr lang="en-US" altLang="ko-KR" sz="1600" dirty="0" err="1"/>
              <a:t>InsertTime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태그에 어떠한 값도 입력되지 않은 상태에서 </a:t>
            </a:r>
            <a:r>
              <a:rPr lang="en-US" altLang="ko-KR" sz="1600" dirty="0" smtClean="0"/>
              <a:t>Number </a:t>
            </a:r>
            <a:r>
              <a:rPr lang="ko-KR" altLang="en-US" sz="1600" dirty="0" smtClean="0"/>
              <a:t>태그에만 숫자를 넣고 싶으면 </a:t>
            </a:r>
            <a:r>
              <a:rPr lang="en-US" altLang="ko-KR" sz="1600" dirty="0" smtClean="0"/>
              <a:t>Number </a:t>
            </a:r>
            <a:r>
              <a:rPr lang="ko-KR" altLang="en-US" sz="1600" dirty="0" smtClean="0"/>
              <a:t>태그에 </a:t>
            </a:r>
            <a:r>
              <a:rPr lang="en-US" altLang="ko-KR" sz="1600" dirty="0" smtClean="0"/>
              <a:t>{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}</a:t>
            </a:r>
            <a:r>
              <a:rPr lang="ko-KR" altLang="en-US" sz="1600" dirty="0" smtClean="0"/>
              <a:t>를 입력하고 </a:t>
            </a:r>
            <a:r>
              <a:rPr lang="ko-KR" altLang="en-US" sz="1600" dirty="0"/>
              <a:t>앞쪽의 </a:t>
            </a:r>
            <a:r>
              <a:rPr lang="ko-KR" altLang="en-US" sz="1600" dirty="0" err="1"/>
              <a:t>쌍따옴표</a:t>
            </a:r>
            <a:r>
              <a:rPr lang="ko-KR" altLang="en-US" sz="1600" dirty="0"/>
              <a:t> 앞에 </a:t>
            </a:r>
            <a:r>
              <a:rPr lang="en-US" altLang="ko-KR" sz="1600" dirty="0"/>
              <a:t>$</a:t>
            </a:r>
            <a:r>
              <a:rPr lang="ko-KR" altLang="en-US" sz="1600" dirty="0" smtClean="0"/>
              <a:t>를 입력한다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3" y="629331"/>
            <a:ext cx="4181302" cy="53537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495" y="629331"/>
            <a:ext cx="4380807" cy="31436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53302" y="732235"/>
            <a:ext cx="32918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←</a:t>
            </a:r>
            <a:r>
              <a:rPr lang="en-US" altLang="ko-KR" sz="1600" dirty="0" smtClean="0"/>
              <a:t>string </a:t>
            </a:r>
            <a:r>
              <a:rPr lang="en-US" altLang="ko-KR" sz="1600" dirty="0" err="1" smtClean="0"/>
              <a:t>contetns</a:t>
            </a:r>
            <a:r>
              <a:rPr lang="en-US" altLang="ko-KR" sz="1600" dirty="0" smtClean="0"/>
              <a:t>, string name = “</a:t>
            </a:r>
            <a:r>
              <a:rPr lang="en-US" altLang="ko-KR" sz="1600" dirty="0" err="1" smtClean="0"/>
              <a:t>playerProfile</a:t>
            </a:r>
            <a:r>
              <a:rPr lang="en-US" altLang="ko-KR" sz="1600" dirty="0" smtClean="0"/>
              <a:t>” </a:t>
            </a:r>
            <a:r>
              <a:rPr lang="ko-KR" altLang="en-US" sz="1600" dirty="0" smtClean="0"/>
              <a:t>을 매개변수로 하는 </a:t>
            </a:r>
            <a:r>
              <a:rPr lang="en-US" altLang="ko-KR" sz="1600" dirty="0" err="1" smtClean="0"/>
              <a:t>printLog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함수를 생성하고 </a:t>
            </a:r>
            <a:r>
              <a:rPr lang="en-US" altLang="ko-KR" sz="1600" dirty="0" err="1" smtClean="0"/>
              <a:t>DirectoryInfo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객체를 생성한다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DirectoryInfo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객체의 변수 </a:t>
            </a:r>
            <a:r>
              <a:rPr lang="en-US" altLang="ko-KR" sz="1600" dirty="0" smtClean="0"/>
              <a:t>di</a:t>
            </a:r>
            <a:r>
              <a:rPr lang="ko-KR" altLang="en-US" sz="1600" dirty="0" smtClean="0"/>
              <a:t>에 아무것도 없으면 </a:t>
            </a:r>
            <a:r>
              <a:rPr lang="en-US" altLang="ko-KR" sz="1600" dirty="0" err="1" smtClean="0"/>
              <a:t>di.Create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를 입력하여 이름이 </a:t>
            </a:r>
            <a:r>
              <a:rPr lang="en-US" altLang="ko-KR" sz="1600" dirty="0" smtClean="0"/>
              <a:t>‘</a:t>
            </a:r>
            <a:r>
              <a:rPr lang="en-US" altLang="ko-KR" sz="1600" dirty="0" err="1" smtClean="0"/>
              <a:t>playerProfile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인 폴더가 생기도록 한다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45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98518" y="116319"/>
            <a:ext cx="11006050" cy="521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200" b="1" smtClean="0"/>
              <a:t>Xml </a:t>
            </a:r>
            <a:r>
              <a:rPr lang="ko-KR" altLang="en-US" sz="3200" b="1" smtClean="0"/>
              <a:t>파일 생성 과정</a:t>
            </a:r>
            <a:r>
              <a:rPr lang="en-US" altLang="ko-KR" sz="3200" b="1" smtClean="0"/>
              <a:t>_1</a:t>
            </a:r>
            <a:endParaRPr lang="ko-KR" altLang="en-US" sz="32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63" y="727947"/>
            <a:ext cx="6087325" cy="30865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38" y="4489938"/>
            <a:ext cx="6077798" cy="10574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353" y="727947"/>
            <a:ext cx="5386647" cy="24558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95408" y="3645289"/>
            <a:ext cx="48961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←</a:t>
            </a:r>
            <a:r>
              <a:rPr lang="en-US" altLang="ko-KR" sz="1600" dirty="0"/>
              <a:t> </a:t>
            </a:r>
            <a:r>
              <a:rPr lang="ko-KR" altLang="en-US" sz="1600" dirty="0" err="1" smtClean="0"/>
              <a:t>비주얼</a:t>
            </a:r>
            <a:r>
              <a:rPr lang="ko-KR" altLang="en-US" sz="1600" dirty="0" smtClean="0"/>
              <a:t> 스튜디오에서 프로젝트 이름을 마우스 오른쪽 버튼을 클릭하여 </a:t>
            </a:r>
            <a:r>
              <a:rPr lang="en-US" altLang="ko-KR" sz="1600" dirty="0" smtClean="0"/>
              <a:t>‘</a:t>
            </a:r>
            <a:r>
              <a:rPr lang="ko-KR" altLang="en-US" sz="1600" dirty="0" smtClean="0"/>
              <a:t>파일 탐색기에서 폴더 열기</a:t>
            </a:r>
            <a:r>
              <a:rPr lang="en-US" altLang="ko-KR" sz="1600" dirty="0" smtClean="0"/>
              <a:t>＇</a:t>
            </a:r>
            <a:r>
              <a:rPr lang="ko-KR" altLang="en-US" sz="1600" dirty="0" smtClean="0"/>
              <a:t>를 누르면 첫 번째 화면이 뜬다</a:t>
            </a:r>
            <a:r>
              <a:rPr lang="en-US" altLang="ko-KR" sz="1600" dirty="0" smtClean="0"/>
              <a:t>. 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 그 다음 </a:t>
            </a:r>
            <a:r>
              <a:rPr lang="en-US" altLang="ko-KR" sz="1600" dirty="0" smtClean="0"/>
              <a:t>bin</a:t>
            </a:r>
            <a:r>
              <a:rPr lang="ko-KR" altLang="en-US" sz="1600" dirty="0" smtClean="0"/>
              <a:t>을 더블클릭하면 밑에 있는 두 번째 화면이 나온다</a:t>
            </a:r>
            <a:r>
              <a:rPr lang="en-US" altLang="ko-KR" sz="1600" dirty="0" smtClean="0"/>
              <a:t>. 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 Debug</a:t>
            </a:r>
            <a:r>
              <a:rPr lang="ko-KR" altLang="en-US" sz="1600" dirty="0" smtClean="0"/>
              <a:t>를 더블클릭하면 세 번째 화면 맨 아래에 </a:t>
            </a:r>
            <a:r>
              <a:rPr lang="en-US" altLang="ko-KR" sz="1600" dirty="0" smtClean="0"/>
              <a:t>‘Players.xml’</a:t>
            </a:r>
            <a:r>
              <a:rPr lang="ko-KR" altLang="en-US" sz="1600" dirty="0" smtClean="0"/>
              <a:t>파일이 생성되어 있는 것을 볼 수 있다</a:t>
            </a:r>
            <a:r>
              <a:rPr lang="en-US" altLang="ko-KR" sz="1600" dirty="0" smtClean="0"/>
              <a:t>.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200762" y="396754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↓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6359236" y="3424844"/>
            <a:ext cx="446117" cy="113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83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98518" y="116319"/>
            <a:ext cx="11006050" cy="521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200" b="1" smtClean="0"/>
              <a:t>Xml </a:t>
            </a:r>
            <a:r>
              <a:rPr lang="ko-KR" altLang="en-US" sz="3200" b="1" smtClean="0"/>
              <a:t>파일 생성 과정</a:t>
            </a:r>
            <a:r>
              <a:rPr lang="en-US" altLang="ko-KR" sz="3200" b="1" smtClean="0"/>
              <a:t>_2</a:t>
            </a:r>
            <a:endParaRPr lang="ko-KR" alt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540434" y="3129899"/>
            <a:ext cx="4896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←</a:t>
            </a:r>
            <a:r>
              <a:rPr lang="en-US" altLang="ko-KR" sz="1600" dirty="0" smtClean="0"/>
              <a:t> ‘Players.xml’</a:t>
            </a:r>
            <a:r>
              <a:rPr lang="ko-KR" altLang="en-US" sz="1600" dirty="0" smtClean="0"/>
              <a:t>파일을 </a:t>
            </a:r>
            <a:r>
              <a:rPr lang="ko-KR" altLang="en-US" sz="1600" dirty="0" err="1" smtClean="0"/>
              <a:t>노트패드에</a:t>
            </a:r>
            <a:r>
              <a:rPr lang="ko-KR" altLang="en-US" sz="1600" dirty="0" smtClean="0"/>
              <a:t> 연결하여 열었을 때의 화면이다</a:t>
            </a:r>
            <a:r>
              <a:rPr lang="en-US" altLang="ko-KR" sz="1600" dirty="0" smtClean="0"/>
              <a:t>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44" y="720710"/>
            <a:ext cx="3961324" cy="560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1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98518" y="116319"/>
            <a:ext cx="11006050" cy="521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3200" b="1" smtClean="0"/>
              <a:t>프로필 관리 프로그램 코드 결과물</a:t>
            </a:r>
            <a:r>
              <a:rPr lang="en-US" altLang="ko-KR" sz="3200" b="1" smtClean="0"/>
              <a:t>_1</a:t>
            </a:r>
            <a:r>
              <a:rPr lang="ko-KR" altLang="en-US" sz="3200" b="1" smtClean="0"/>
              <a:t> </a:t>
            </a:r>
            <a:endParaRPr lang="ko-KR" altLang="en-US" sz="32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642" y="760232"/>
            <a:ext cx="8973802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3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직사각형 20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24" name="자유형(F)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자유형(F)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자유형(F)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자유형(F)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자유형(F)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자유형(F)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52CD06E-EB43-4697-A9C1-290232C3B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768" y="1340284"/>
            <a:ext cx="8174971" cy="2794657"/>
          </a:xfrm>
        </p:spPr>
        <p:txBody>
          <a:bodyPr rtlCol="0">
            <a:normAutofit/>
          </a:bodyPr>
          <a:lstStyle/>
          <a:p>
            <a:pPr algn="l"/>
            <a:r>
              <a:rPr lang="en-US" altLang="ko-KR" sz="66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Lottery Program</a:t>
            </a:r>
            <a:endParaRPr lang="en-US" altLang="ko-KR" sz="6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BBDE4E-FFA3-44D5-BA0B-7575E2214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768" y="4270541"/>
            <a:ext cx="7178070" cy="863348"/>
          </a:xfrm>
        </p:spPr>
        <p:txBody>
          <a:bodyPr rtlCol="0">
            <a:normAutofit/>
          </a:bodyPr>
          <a:lstStyle/>
          <a:p>
            <a:pPr algn="l" rtl="0"/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강병수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376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98518" y="116319"/>
            <a:ext cx="11006050" cy="521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3200" b="1" smtClean="0"/>
              <a:t>프로필 관리 프로그램 코드 결과물</a:t>
            </a:r>
            <a:r>
              <a:rPr lang="en-US" altLang="ko-KR" sz="3200" b="1" smtClean="0"/>
              <a:t>_2</a:t>
            </a:r>
            <a:r>
              <a:rPr lang="ko-KR" altLang="en-US" sz="3200" b="1" smtClean="0"/>
              <a:t> </a:t>
            </a:r>
            <a:endParaRPr lang="ko-KR" altLang="en-US" sz="32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115" y="744819"/>
            <a:ext cx="8992855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7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98518" y="116319"/>
            <a:ext cx="11006050" cy="521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3200" b="1" smtClean="0"/>
              <a:t>프로필 관리 프로그램 코드 결과물</a:t>
            </a:r>
            <a:r>
              <a:rPr lang="en-US" altLang="ko-KR" sz="3200" b="1" smtClean="0"/>
              <a:t>_3</a:t>
            </a:r>
            <a:r>
              <a:rPr lang="ko-KR" altLang="en-US" sz="3200" b="1" smtClean="0"/>
              <a:t> </a:t>
            </a:r>
            <a:endParaRPr lang="ko-KR" altLang="en-US" sz="32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115" y="710356"/>
            <a:ext cx="8992855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2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23704" y="282573"/>
            <a:ext cx="11006050" cy="521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3200" b="1" smtClean="0"/>
              <a:t>프로필 관리 프로그램 코드 결과물</a:t>
            </a:r>
            <a:r>
              <a:rPr lang="en-US" altLang="ko-KR" sz="3200" b="1" smtClean="0"/>
              <a:t>_4</a:t>
            </a:r>
            <a:r>
              <a:rPr lang="ko-KR" altLang="en-US" sz="3200" b="1" smtClean="0"/>
              <a:t> </a:t>
            </a:r>
            <a:endParaRPr lang="ko-KR" altLang="en-US" sz="32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775" y="932462"/>
            <a:ext cx="9011908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직사각형 20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24" name="자유형(F)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자유형(F)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자유형(F)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자유형(F)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자유형(F)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자유형(F)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52CD06E-EB43-4697-A9C1-290232C3B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768" y="1340284"/>
            <a:ext cx="8174971" cy="2794657"/>
          </a:xfrm>
        </p:spPr>
        <p:txBody>
          <a:bodyPr rtlCol="0">
            <a:normAutofit/>
          </a:bodyPr>
          <a:lstStyle/>
          <a:p>
            <a:pPr algn="ctr"/>
            <a:r>
              <a:rPr lang="en-US" altLang="zh-CN" sz="6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C# Portfolio – Tic Tac Toe </a:t>
            </a:r>
            <a:endParaRPr lang="zh-CN" altLang="en-US" sz="6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BBDE4E-FFA3-44D5-BA0B-7575E2214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768" y="4270541"/>
            <a:ext cx="7178070" cy="863348"/>
          </a:xfrm>
        </p:spPr>
        <p:txBody>
          <a:bodyPr rtlCol="0">
            <a:normAutofit/>
          </a:bodyPr>
          <a:lstStyle/>
          <a:p>
            <a:pPr algn="l" rtl="0"/>
            <a:r>
              <a:rPr lang="ko-KR" altLang="en-US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손승완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507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49413" y="4355230"/>
            <a:ext cx="7885113" cy="2247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설명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endParaRPr lang="en-US" altLang="ko-KR" sz="2000" b="1" dirty="0">
              <a:latin typeface="+mj-lt"/>
              <a:ea typeface="HY견고딕" panose="02030600000101010101" pitchFamily="18" charset="-127"/>
            </a:endParaRPr>
          </a:p>
          <a:p>
            <a:pPr eaLnBrk="1" hangingPunct="1">
              <a:defRPr/>
            </a:pP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틱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택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토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(tic-tac-toe)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명이 번갈아 가며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3×3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판에 써서 같은 글자를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가로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세로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혹은 대각선 상에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놓이도록 하는 놀이입니다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126" y="251543"/>
            <a:ext cx="5627687" cy="400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37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588104" y="152400"/>
            <a:ext cx="48958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Form 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104" y="1146175"/>
            <a:ext cx="4167188" cy="571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836254" y="1809750"/>
            <a:ext cx="4319588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◎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Label1 – Tic Tac Toe</a:t>
            </a:r>
          </a:p>
          <a:p>
            <a:pPr eaLnBrk="1" hangingPunct="1"/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◎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Labeal2 – Game</a:t>
            </a:r>
          </a:p>
          <a:p>
            <a:pPr eaLnBrk="1" hangingPunct="1"/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◎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button 1~9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틀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◎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button1 –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종료 버튼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70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338339" y="513894"/>
            <a:ext cx="5832475" cy="612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◎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Label1</a:t>
            </a:r>
          </a:p>
          <a:p>
            <a:pPr eaLnBrk="1" hangingPunct="1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+Text  -  Tic Tac Toe</a:t>
            </a:r>
          </a:p>
          <a:p>
            <a:pPr eaLnBrk="1" hangingPunct="1"/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◎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Labeal2 </a:t>
            </a:r>
          </a:p>
          <a:p>
            <a:pPr eaLnBrk="1" hangingPunct="1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+Text - Game</a:t>
            </a:r>
          </a:p>
          <a:p>
            <a:pPr eaLnBrk="1" hangingPunct="1"/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◎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button 1~9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틀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+(Name) = but1~9</a:t>
            </a:r>
          </a:p>
          <a:p>
            <a:pPr eaLnBrk="1" hangingPunct="1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+Text = Delete</a:t>
            </a:r>
          </a:p>
          <a:p>
            <a:pPr eaLnBrk="1" hangingPunct="1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속성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Click – </a:t>
            </a:r>
            <a:r>
              <a:rPr lang="en-US" altLang="ko-KR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MainBut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통일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◎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button1 –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종료 버튼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Text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X</a:t>
            </a:r>
          </a:p>
          <a:p>
            <a:pPr eaLnBrk="1" hangingPunct="1"/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580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1586021" y="140940"/>
            <a:ext cx="6624638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Tic Tac Toe class 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만들기</a:t>
            </a:r>
          </a:p>
        </p:txBody>
      </p:sp>
      <p:pic>
        <p:nvPicPr>
          <p:cNvPr id="5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021" y="1006127"/>
            <a:ext cx="8785225" cy="575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986696" y="3309590"/>
            <a:ext cx="3384550" cy="1439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승리 조건에 관한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286359" y="5178077"/>
            <a:ext cx="3384550" cy="14398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순차적으로 진행하며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 숫자가 올라갑니다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ctr" eaLnBrk="1" hangingPunct="1">
              <a:defRPr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나눠서 나머지 값이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이면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플레이어 그 외 부분은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플레이어로 지정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017821" y="3238152"/>
            <a:ext cx="4752975" cy="1584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>
            <a:stCxn id="8" idx="3"/>
            <a:endCxn id="6" idx="1"/>
          </p:cNvCxnSpPr>
          <p:nvPr/>
        </p:nvCxnSpPr>
        <p:spPr>
          <a:xfrm flipV="1">
            <a:off x="6770796" y="4030315"/>
            <a:ext cx="2159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873359" y="5038377"/>
            <a:ext cx="1728787" cy="17192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1" name="직선 연결선 10"/>
          <p:cNvCxnSpPr>
            <a:stCxn id="10" idx="3"/>
            <a:endCxn id="7" idx="1"/>
          </p:cNvCxnSpPr>
          <p:nvPr/>
        </p:nvCxnSpPr>
        <p:spPr>
          <a:xfrm flipV="1">
            <a:off x="3602146" y="5898802"/>
            <a:ext cx="6842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96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886646" y="115888"/>
            <a:ext cx="48958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Form class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646" y="885825"/>
            <a:ext cx="7477125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646" y="5949950"/>
            <a:ext cx="43338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896171" y="4149725"/>
            <a:ext cx="7446963" cy="14398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eaLnBrk="1" hangingPunct="1">
              <a:buFontTx/>
              <a:buAutoNum type="arabicPeriod"/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인스턴스 생성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manager</a:t>
            </a:r>
          </a:p>
          <a:p>
            <a:pPr eaLnBrk="1" hangingPunct="1"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Button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배열 안에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이용하여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넣기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82496" y="5949950"/>
            <a:ext cx="3559175" cy="7715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버튼에 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MainBut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이벤트함수지정</a:t>
            </a:r>
          </a:p>
        </p:txBody>
      </p:sp>
      <p:cxnSp>
        <p:nvCxnSpPr>
          <p:cNvPr id="7" name="직선 연결선 6"/>
          <p:cNvCxnSpPr>
            <a:stCxn id="3" idx="2"/>
            <a:endCxn id="5" idx="0"/>
          </p:cNvCxnSpPr>
          <p:nvPr/>
        </p:nvCxnSpPr>
        <p:spPr>
          <a:xfrm flipH="1">
            <a:off x="5620446" y="3790950"/>
            <a:ext cx="4763" cy="3587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4" idx="3"/>
            <a:endCxn id="6" idx="1"/>
          </p:cNvCxnSpPr>
          <p:nvPr/>
        </p:nvCxnSpPr>
        <p:spPr>
          <a:xfrm>
            <a:off x="6220521" y="6335713"/>
            <a:ext cx="5619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02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886646" y="191044"/>
            <a:ext cx="48958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Form class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184" y="911769"/>
            <a:ext cx="4841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287321" y="937169"/>
            <a:ext cx="3455988" cy="58070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eaLnBrk="1" hangingPunct="1">
              <a:buFontTx/>
              <a:buAutoNum type="arabicPeriod"/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버튼에 이벤트 함수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MainBut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적용하고 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GameRule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메소드를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만들고 이벤트 함수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MainBut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eaLnBrk="1" hangingPunct="1">
              <a:buFontTx/>
              <a:buAutoNum type="arabicPeriod"/>
              <a:defRPr/>
            </a:pP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eaLnBrk="1" hangingPunct="1">
              <a:buFontTx/>
              <a:buAutoNum type="arabicPeriod"/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Beep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eaLnBrk="1" hangingPunct="1">
              <a:buFontTx/>
              <a:buAutoNum type="arabicPeriod"/>
              <a:defRPr/>
            </a:pP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TicTacToe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메소드에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적용한 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유저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(2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나눈 나머지 값이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수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 시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“O”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표시 게임 조건이 맞을 시 승리 메시지 표시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4. 2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유저도 동일 조건 적용</a:t>
            </a:r>
          </a:p>
        </p:txBody>
      </p:sp>
      <p:cxnSp>
        <p:nvCxnSpPr>
          <p:cNvPr id="5" name="직선 연결선 4"/>
          <p:cNvCxnSpPr>
            <a:stCxn id="3" idx="3"/>
            <a:endCxn id="4" idx="1"/>
          </p:cNvCxnSpPr>
          <p:nvPr/>
        </p:nvCxnSpPr>
        <p:spPr>
          <a:xfrm>
            <a:off x="6711059" y="3828006"/>
            <a:ext cx="576262" cy="127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47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565791" y="624110"/>
            <a:ext cx="8911687" cy="1280890"/>
          </a:xfrm>
        </p:spPr>
        <p:txBody>
          <a:bodyPr>
            <a:noAutofit/>
          </a:bodyPr>
          <a:lstStyle/>
          <a:p>
            <a:pPr algn="ctr"/>
            <a:r>
              <a:rPr lang="en-US" altLang="ko-KR" sz="4800" dirty="0">
                <a:solidFill>
                  <a:schemeClr val="tx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Table Of Contents</a:t>
            </a:r>
            <a:r>
              <a:rPr lang="ko-KR" altLang="en-US" sz="4800" dirty="0">
                <a:solidFill>
                  <a:schemeClr val="tx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/>
            </a:r>
            <a:br>
              <a:rPr lang="ko-KR" altLang="en-US" sz="4800" dirty="0">
                <a:solidFill>
                  <a:schemeClr val="tx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</a:b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465863" y="2509667"/>
            <a:ext cx="4157328" cy="33959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3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3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기획 의도</a:t>
            </a:r>
            <a:endParaRPr lang="en-US" altLang="ko-KR" sz="3200" b="1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3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3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코드 입력</a:t>
            </a:r>
            <a:endParaRPr lang="en-US" altLang="ko-KR" sz="3200" b="1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3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알고리즘</a:t>
            </a:r>
            <a:endParaRPr lang="en-US" altLang="ko-KR" sz="3200" b="1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3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3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실행 결과</a:t>
            </a:r>
            <a:endParaRPr lang="en-US" altLang="ko-KR" sz="3200" b="1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3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3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보완 및 고찰</a:t>
            </a:r>
            <a:endParaRPr lang="ko-KR" altLang="en-US" sz="32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05000"/>
            <a:ext cx="6667768" cy="400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1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761386" y="1005236"/>
            <a:ext cx="48958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Form class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386" y="1654523"/>
            <a:ext cx="5011738" cy="453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304936" y="1654523"/>
            <a:ext cx="3384550" cy="45354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eaLnBrk="1" hangingPunct="1">
              <a:buFontTx/>
              <a:buAutoNum type="arabicPeriod"/>
              <a:defRPr/>
            </a:pP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eaLnBrk="1" hangingPunct="1">
              <a:buFontTx/>
              <a:buAutoNum type="arabicPeriod"/>
              <a:defRPr/>
            </a:pP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TicTacToe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조건에 맞지 않고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모든 버튼이 체크가 될 시에 무승부 메시지 표시 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eaLnBrk="1" hangingPunct="1">
              <a:buFontTx/>
              <a:buAutoNum type="arabicPeriod"/>
              <a:defRPr/>
            </a:pP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eaLnBrk="1" hangingPunct="1">
              <a:buFontTx/>
              <a:buAutoNum type="arabicPeriod"/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메시지 클릭 시 리셋 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재시작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eaLnBrk="1" hangingPunct="1">
              <a:buFontTx/>
              <a:buAutoNum type="arabicPeriod"/>
              <a:defRPr/>
            </a:pP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eaLnBrk="1" hangingPunct="1">
              <a:buFontTx/>
              <a:buAutoNum type="arabicPeriod"/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버튼 클릭 시 게임 종료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eaLnBrk="1" hangingPunct="1">
              <a:buFontTx/>
              <a:buAutoNum type="arabicPeriod"/>
              <a:defRPr/>
            </a:pP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>
            <a:stCxn id="3" idx="3"/>
            <a:endCxn id="4" idx="1"/>
          </p:cNvCxnSpPr>
          <p:nvPr/>
        </p:nvCxnSpPr>
        <p:spPr>
          <a:xfrm>
            <a:off x="6773124" y="3923061"/>
            <a:ext cx="53181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04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직사각형 20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24" name="자유형(F)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자유형(F)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자유형(F)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자유형(F)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자유형(F)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자유형(F)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52CD06E-EB43-4697-A9C1-290232C3B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768" y="1340284"/>
            <a:ext cx="8174971" cy="2794657"/>
          </a:xfrm>
        </p:spPr>
        <p:txBody>
          <a:bodyPr rtlCol="0">
            <a:normAutofit/>
          </a:bodyPr>
          <a:lstStyle/>
          <a:p>
            <a:pPr algn="l"/>
            <a:r>
              <a:rPr lang="en-US" altLang="ko-KR" dirty="0"/>
              <a:t>Lost Ark(</a:t>
            </a:r>
            <a:r>
              <a:rPr lang="ko-KR" altLang="en-US" dirty="0"/>
              <a:t>게임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 err="1"/>
              <a:t>셋팅</a:t>
            </a:r>
            <a:r>
              <a:rPr lang="ko-KR" altLang="en-US" dirty="0"/>
              <a:t> 시뮬레이터</a:t>
            </a:r>
            <a:endParaRPr lang="en-US" altLang="ko-KR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BBDE4E-FFA3-44D5-BA0B-7575E2214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768" y="4270541"/>
            <a:ext cx="7178070" cy="863348"/>
          </a:xfrm>
        </p:spPr>
        <p:txBody>
          <a:bodyPr rtlCol="0">
            <a:normAutofit/>
          </a:bodyPr>
          <a:lstStyle/>
          <a:p>
            <a:pPr algn="l"/>
            <a:r>
              <a:rPr lang="ko-KR" altLang="en-US" sz="2400" dirty="0" err="1"/>
              <a:t>손우혁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24812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기획 의도</a:t>
            </a:r>
            <a:endParaRPr lang="en-US" altLang="ko-KR" sz="2800" dirty="0"/>
          </a:p>
          <a:p>
            <a:r>
              <a:rPr lang="ko-KR" altLang="en-US" sz="2800" dirty="0"/>
              <a:t>코드 및 알고리즘</a:t>
            </a:r>
            <a:endParaRPr lang="en-US" altLang="ko-KR" sz="2800" dirty="0"/>
          </a:p>
          <a:p>
            <a:r>
              <a:rPr lang="ko-KR" altLang="en-US" sz="2800" dirty="0"/>
              <a:t>실행 결과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94211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static.inven.co.kr/column/2021/04/09/news/i1448344657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02" y="2257371"/>
            <a:ext cx="5419898" cy="417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334297" y="4401061"/>
            <a:ext cx="50979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최근 많은 게임들이 있지만 </a:t>
            </a:r>
            <a:endParaRPr lang="en-US" altLang="ko-KR" dirty="0" smtClean="0"/>
          </a:p>
          <a:p>
            <a:r>
              <a:rPr lang="en-US" altLang="ko-KR" dirty="0" smtClean="0"/>
              <a:t>PC</a:t>
            </a:r>
            <a:r>
              <a:rPr lang="ko-KR" altLang="en-US" dirty="0" smtClean="0"/>
              <a:t> 게임 중 로스트 아크</a:t>
            </a:r>
            <a:r>
              <a:rPr lang="en-US" altLang="ko-KR" dirty="0" smtClean="0"/>
              <a:t>(Lost Ark)</a:t>
            </a:r>
            <a:r>
              <a:rPr lang="ko-KR" altLang="en-US" dirty="0" smtClean="0"/>
              <a:t>라는 </a:t>
            </a:r>
            <a:r>
              <a:rPr lang="en-US" altLang="ko-KR" dirty="0" smtClean="0"/>
              <a:t>RPG</a:t>
            </a:r>
            <a:r>
              <a:rPr lang="ko-KR" altLang="en-US" dirty="0" smtClean="0"/>
              <a:t>게임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유저들 사이 에서 인기 인데요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그래서 유입되는 신규 유저들이 </a:t>
            </a:r>
            <a:endParaRPr lang="en-US" altLang="ko-KR" dirty="0" smtClean="0"/>
          </a:p>
          <a:p>
            <a:r>
              <a:rPr lang="ko-KR" altLang="en-US" dirty="0" smtClean="0"/>
              <a:t>장비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각인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셋팅에</a:t>
            </a:r>
            <a:r>
              <a:rPr lang="ko-KR" altLang="en-US" dirty="0" smtClean="0"/>
              <a:t> 난항을 겪고 있는데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그 고충을 조금이라도 덜고 편하게 </a:t>
            </a:r>
            <a:r>
              <a:rPr lang="ko-KR" altLang="en-US" dirty="0" err="1" smtClean="0"/>
              <a:t>셋팅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하게끔 하려는 프로그램 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89864" y="914400"/>
            <a:ext cx="3350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/>
              <a:t>기획 의도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943398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9713" y="473826"/>
            <a:ext cx="4531822" cy="792913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코드 및 알고리즘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3455" y="4291257"/>
            <a:ext cx="4854633" cy="2128059"/>
          </a:xfrm>
        </p:spPr>
        <p:txBody>
          <a:bodyPr>
            <a:normAutofit/>
          </a:bodyPr>
          <a:lstStyle/>
          <a:p>
            <a:r>
              <a:rPr lang="ko-KR" altLang="en-US" sz="2200" dirty="0" smtClean="0"/>
              <a:t>우선 </a:t>
            </a:r>
            <a:r>
              <a:rPr lang="en-US" altLang="ko-KR" sz="2200" dirty="0" smtClean="0"/>
              <a:t>Text box</a:t>
            </a:r>
            <a:r>
              <a:rPr lang="ko-KR" altLang="en-US" sz="2200" dirty="0" smtClean="0"/>
              <a:t>의 양이 많기 때문에 디자인 </a:t>
            </a:r>
            <a:r>
              <a:rPr lang="en-US" altLang="ko-KR" sz="2200" dirty="0" smtClean="0"/>
              <a:t>Textbox </a:t>
            </a:r>
            <a:r>
              <a:rPr lang="ko-KR" altLang="en-US" sz="2200" dirty="0" smtClean="0"/>
              <a:t>를 쓰기 보단 </a:t>
            </a:r>
            <a:r>
              <a:rPr lang="en-US" altLang="ko-KR" sz="2200" dirty="0" smtClean="0"/>
              <a:t>Class</a:t>
            </a:r>
            <a:r>
              <a:rPr lang="ko-KR" altLang="en-US" sz="2200" dirty="0" smtClean="0"/>
              <a:t>파일을 따로 만들어 따로 지정</a:t>
            </a:r>
            <a:endParaRPr lang="en-US" altLang="ko-KR" sz="2200" dirty="0" smtClean="0"/>
          </a:p>
          <a:p>
            <a:r>
              <a:rPr lang="ko-KR" altLang="en-US" sz="2200" dirty="0" smtClean="0"/>
              <a:t>같은 </a:t>
            </a:r>
            <a:r>
              <a:rPr lang="en-US" altLang="ko-KR" sz="2200" dirty="0" err="1" smtClean="0"/>
              <a:t>TextBox</a:t>
            </a:r>
            <a:r>
              <a:rPr lang="ko-KR" altLang="en-US" sz="2200" dirty="0" smtClean="0"/>
              <a:t>가 반복되기 때문에  </a:t>
            </a:r>
            <a:r>
              <a:rPr lang="ko-KR" altLang="en-US" sz="2200" dirty="0" err="1" smtClean="0"/>
              <a:t>반복문을</a:t>
            </a:r>
            <a:r>
              <a:rPr lang="ko-KR" altLang="en-US" sz="2200" dirty="0" smtClean="0"/>
              <a:t> 써서 원하는 수 를 지정</a:t>
            </a:r>
            <a:endParaRPr lang="en-US" altLang="ko-KR" sz="2200" dirty="0" smtClean="0"/>
          </a:p>
          <a:p>
            <a:endParaRPr lang="en-US" altLang="ko-KR" sz="2200" dirty="0" smtClean="0"/>
          </a:p>
          <a:p>
            <a:endParaRPr lang="ko-KR" altLang="en-US" sz="2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44" y="1438758"/>
            <a:ext cx="4332937" cy="20957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126" y="1266739"/>
            <a:ext cx="4014667" cy="5051703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000680" y="1886990"/>
            <a:ext cx="798022" cy="249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4"/>
          </p:cNvCxnSpPr>
          <p:nvPr/>
        </p:nvCxnSpPr>
        <p:spPr>
          <a:xfrm>
            <a:off x="1399691" y="2136371"/>
            <a:ext cx="13473" cy="16874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197816" y="1336446"/>
            <a:ext cx="3815541" cy="49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6477764" y="5576587"/>
            <a:ext cx="698269" cy="170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572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473" y="381750"/>
            <a:ext cx="4199313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코드 및 알고리즘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68538" y="2884515"/>
            <a:ext cx="5636029" cy="1712423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디자인 </a:t>
            </a:r>
            <a:r>
              <a:rPr lang="en-US" altLang="ko-KR" sz="2000" dirty="0" smtClean="0"/>
              <a:t>Textbox</a:t>
            </a:r>
            <a:r>
              <a:rPr lang="ko-KR" altLang="en-US" sz="2000" dirty="0" smtClean="0"/>
              <a:t>를 쓰지 않았기 때문에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위치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크기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를 따로 지정해 주고 </a:t>
            </a:r>
            <a:endParaRPr lang="en-US" altLang="ko-KR" sz="2000" dirty="0" smtClean="0"/>
          </a:p>
          <a:p>
            <a:r>
              <a:rPr lang="en-US" altLang="ko-KR" sz="2000" dirty="0" smtClean="0"/>
              <a:t>Textbox </a:t>
            </a:r>
            <a:r>
              <a:rPr lang="ko-KR" altLang="en-US" sz="2000" dirty="0" smtClean="0"/>
              <a:t>및 </a:t>
            </a:r>
            <a:r>
              <a:rPr lang="en-US" altLang="ko-KR" sz="2000" dirty="0" err="1" smtClean="0"/>
              <a:t>ComboBox</a:t>
            </a:r>
            <a:r>
              <a:rPr lang="ko-KR" altLang="en-US" sz="2000" dirty="0" smtClean="0"/>
              <a:t>의 </a:t>
            </a:r>
            <a:r>
              <a:rPr lang="en-US" altLang="ko-KR" sz="2000" dirty="0" smtClean="0"/>
              <a:t>Default </a:t>
            </a:r>
            <a:r>
              <a:rPr lang="ko-KR" altLang="en-US" sz="2000" dirty="0" smtClean="0"/>
              <a:t>값을 지정해 줍니다</a:t>
            </a:r>
            <a:r>
              <a:rPr lang="en-US" altLang="ko-KR" sz="2000" dirty="0" smtClean="0"/>
              <a:t>. </a:t>
            </a:r>
          </a:p>
          <a:p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9" y="1840462"/>
            <a:ext cx="5182323" cy="2943636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V="1">
            <a:off x="5520012" y="2975614"/>
            <a:ext cx="448526" cy="41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37689" y="1807210"/>
            <a:ext cx="5182323" cy="15674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37689" y="3416187"/>
            <a:ext cx="5182323" cy="13762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520012" y="3665569"/>
            <a:ext cx="44852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512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31919" y="381750"/>
            <a:ext cx="4229794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코드 및 알고리즘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1920" y="1396538"/>
            <a:ext cx="4229793" cy="4772112"/>
          </a:xfrm>
        </p:spPr>
        <p:txBody>
          <a:bodyPr>
            <a:normAutofit fontScale="92500"/>
          </a:bodyPr>
          <a:lstStyle/>
          <a:p>
            <a:r>
              <a:rPr lang="en-US" altLang="ko-KR" sz="2200" dirty="0" smtClean="0"/>
              <a:t>Button Event </a:t>
            </a:r>
            <a:r>
              <a:rPr lang="ko-KR" altLang="en-US" sz="2200" dirty="0" smtClean="0"/>
              <a:t>를 써서 입력한 결과값 의 합을 </a:t>
            </a:r>
            <a:r>
              <a:rPr lang="ko-KR" altLang="en-US" sz="2200" dirty="0" err="1" smtClean="0"/>
              <a:t>조건문</a:t>
            </a:r>
            <a:r>
              <a:rPr lang="ko-KR" altLang="en-US" sz="2200" dirty="0"/>
              <a:t> </a:t>
            </a:r>
            <a:r>
              <a:rPr lang="ko-KR" altLang="en-US" sz="2200" dirty="0" smtClean="0"/>
              <a:t>의    조건대로</a:t>
            </a:r>
            <a:r>
              <a:rPr lang="en-US" altLang="ko-KR" sz="2200" dirty="0" smtClean="0"/>
              <a:t> </a:t>
            </a:r>
            <a:r>
              <a:rPr lang="ko-KR" altLang="en-US" sz="2200" dirty="0" smtClean="0"/>
              <a:t>최대 </a:t>
            </a:r>
            <a:r>
              <a:rPr lang="en-US" altLang="ko-KR" sz="2200" dirty="0" smtClean="0"/>
              <a:t>Level 3</a:t>
            </a:r>
            <a:r>
              <a:rPr lang="ko-KR" altLang="en-US" sz="2200" dirty="0" smtClean="0"/>
              <a:t>까지 표시  해줍니다</a:t>
            </a:r>
            <a:r>
              <a:rPr lang="en-US" altLang="ko-KR" sz="2200" dirty="0" smtClean="0"/>
              <a:t>.</a:t>
            </a:r>
          </a:p>
          <a:p>
            <a:r>
              <a:rPr lang="en-US" altLang="ko-KR" sz="2200" dirty="0" smtClean="0"/>
              <a:t>Leve1 </a:t>
            </a:r>
            <a:r>
              <a:rPr lang="ko-KR" altLang="en-US" sz="2200" dirty="0" smtClean="0"/>
              <a:t>이상의 값이지만 </a:t>
            </a:r>
            <a:r>
              <a:rPr lang="en-US" altLang="ko-KR" sz="2200" dirty="0" smtClean="0"/>
              <a:t>Level2</a:t>
            </a:r>
            <a:r>
              <a:rPr lang="ko-KR" altLang="en-US" sz="2200" dirty="0" smtClean="0"/>
              <a:t>가</a:t>
            </a:r>
            <a:r>
              <a:rPr lang="en-US" altLang="ko-KR" sz="2200" dirty="0" smtClean="0"/>
              <a:t> </a:t>
            </a:r>
            <a:r>
              <a:rPr lang="ko-KR" altLang="en-US" sz="2200" dirty="0" smtClean="0"/>
              <a:t>되지 않을 시 </a:t>
            </a:r>
            <a:r>
              <a:rPr lang="en-US" altLang="ko-KR" sz="2200" dirty="0" smtClean="0"/>
              <a:t>Level1</a:t>
            </a:r>
            <a:r>
              <a:rPr lang="ko-KR" altLang="en-US" sz="2200" dirty="0" smtClean="0"/>
              <a:t>에서 초과 값을 표시해 줍니다</a:t>
            </a:r>
            <a:r>
              <a:rPr lang="en-US" altLang="ko-KR" sz="2200" dirty="0" smtClean="0"/>
              <a:t>.</a:t>
            </a:r>
          </a:p>
          <a:p>
            <a:r>
              <a:rPr lang="ko-KR" altLang="en-US" sz="2200" dirty="0" smtClean="0"/>
              <a:t>마찬가지로 </a:t>
            </a:r>
            <a:r>
              <a:rPr lang="en-US" altLang="ko-KR" sz="2200" dirty="0" smtClean="0"/>
              <a:t>Level 2~3</a:t>
            </a:r>
            <a:r>
              <a:rPr lang="ko-KR" altLang="en-US" sz="2200" dirty="0" smtClean="0"/>
              <a:t>에도 적용</a:t>
            </a:r>
            <a:r>
              <a:rPr lang="en-US" altLang="ko-KR" sz="2200" dirty="0" smtClean="0"/>
              <a:t>.</a:t>
            </a:r>
          </a:p>
          <a:p>
            <a:r>
              <a:rPr lang="ko-KR" altLang="en-US" sz="2200" dirty="0" smtClean="0"/>
              <a:t>이 결과 값을 그리드 뷰 에      표시해 줍니다</a:t>
            </a:r>
            <a:r>
              <a:rPr lang="en-US" altLang="ko-KR" sz="2200" dirty="0" smtClean="0"/>
              <a:t>.</a:t>
            </a:r>
          </a:p>
          <a:p>
            <a:r>
              <a:rPr lang="en-US" altLang="ko-KR" sz="2200" dirty="0" smtClean="0"/>
              <a:t>Ps.</a:t>
            </a:r>
            <a:r>
              <a:rPr lang="ko-KR" altLang="en-US" sz="2200" dirty="0" smtClean="0"/>
              <a:t>그리드 뷰 의 항목은 미리 만들어둔 </a:t>
            </a:r>
            <a:r>
              <a:rPr lang="en-US" altLang="ko-KR" sz="2200" dirty="0" smtClean="0"/>
              <a:t>Class</a:t>
            </a:r>
            <a:r>
              <a:rPr lang="ko-KR" altLang="en-US" sz="2200" dirty="0" smtClean="0"/>
              <a:t>파일을 </a:t>
            </a:r>
            <a:r>
              <a:rPr lang="en-US" altLang="ko-KR" sz="2200" dirty="0" err="1" smtClean="0"/>
              <a:t>DataSource</a:t>
            </a:r>
            <a:r>
              <a:rPr lang="en-US" altLang="ko-KR" sz="2200" dirty="0" smtClean="0"/>
              <a:t> </a:t>
            </a:r>
            <a:r>
              <a:rPr lang="ko-KR" altLang="en-US" sz="2200" dirty="0" smtClean="0"/>
              <a:t>로 불러옵니다</a:t>
            </a:r>
            <a:endParaRPr lang="en-US" altLang="ko-KR" sz="22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3" y="381750"/>
            <a:ext cx="3372321" cy="615400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3898" y="619958"/>
            <a:ext cx="3092334" cy="37906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356232" y="1683987"/>
            <a:ext cx="5569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3898" y="4493689"/>
            <a:ext cx="3092334" cy="16459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56232" y="3072213"/>
            <a:ext cx="648393" cy="17207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898" y="6248280"/>
            <a:ext cx="3092334" cy="2625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9" idx="3"/>
          </p:cNvCxnSpPr>
          <p:nvPr/>
        </p:nvCxnSpPr>
        <p:spPr>
          <a:xfrm flipV="1">
            <a:off x="3356232" y="4493689"/>
            <a:ext cx="648393" cy="1885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527" y="5421426"/>
            <a:ext cx="3876836" cy="85355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793945" y="5332050"/>
            <a:ext cx="1938418" cy="10742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8021782" y="5212080"/>
            <a:ext cx="1772163" cy="2826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585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87214"/>
            <a:ext cx="6151891" cy="4351338"/>
          </a:xfrm>
          <a:prstGeom prst="rect">
            <a:avLst/>
          </a:prstGeom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4578015" y="221826"/>
            <a:ext cx="2412076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실행결과</a:t>
            </a:r>
            <a:endParaRPr lang="ko-KR" altLang="en-US" sz="4000" dirty="0"/>
          </a:p>
        </p:txBody>
      </p:sp>
      <p:sp>
        <p:nvSpPr>
          <p:cNvPr id="4" name="직사각형 3"/>
          <p:cNvSpPr/>
          <p:nvPr/>
        </p:nvSpPr>
        <p:spPr>
          <a:xfrm>
            <a:off x="1637607" y="2269375"/>
            <a:ext cx="997528" cy="307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495139" y="1378112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입력 값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1637607" y="1885402"/>
            <a:ext cx="997528" cy="307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37607" y="3907286"/>
            <a:ext cx="997528" cy="307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8537171" y="1547389"/>
            <a:ext cx="49045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637607" y="5020889"/>
            <a:ext cx="3034146" cy="109788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495139" y="1787214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결과 값</a:t>
            </a:r>
            <a:endParaRPr lang="ko-KR" altLang="en-US" sz="1600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8537171" y="1956491"/>
            <a:ext cx="490451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671753" y="5159167"/>
            <a:ext cx="2440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도달 결과 값 초과 시 </a:t>
            </a:r>
            <a:endParaRPr lang="en-US" altLang="ko-KR" dirty="0" smtClean="0"/>
          </a:p>
          <a:p>
            <a:r>
              <a:rPr lang="ko-KR" altLang="en-US" dirty="0" smtClean="0"/>
              <a:t>초과된 값 표시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868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직사각형 20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24" name="자유형(F)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자유형(F)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자유형(F)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자유형(F)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자유형(F)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자유형(F)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52CD06E-EB43-4697-A9C1-290232C3B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768" y="1340284"/>
            <a:ext cx="8174971" cy="2794657"/>
          </a:xfrm>
        </p:spPr>
        <p:txBody>
          <a:bodyPr rtlCol="0">
            <a:normAutofit/>
          </a:bodyPr>
          <a:lstStyle/>
          <a:p>
            <a:pPr algn="l"/>
            <a:r>
              <a:rPr lang="ko-KR" altLang="en-US" sz="6200" dirty="0" smtClean="0"/>
              <a:t>숫자 야구 게임</a:t>
            </a:r>
            <a:endParaRPr lang="en-US" altLang="ko-KR" sz="6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BBDE4E-FFA3-44D5-BA0B-7575E2214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768" y="4270541"/>
            <a:ext cx="7178070" cy="863348"/>
          </a:xfrm>
        </p:spPr>
        <p:txBody>
          <a:bodyPr rtlCol="0">
            <a:normAutofit/>
          </a:bodyPr>
          <a:lstStyle/>
          <a:p>
            <a:pPr algn="l" rtl="0"/>
            <a:r>
              <a:rPr lang="ko-KR" altLang="en-US" sz="2400" dirty="0" err="1" smtClean="0"/>
              <a:t>윤현철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11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 dirty="0" smtClean="0"/>
              <a:t>숫자 야구 게임 구상도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2800" dirty="0" smtClean="0"/>
              <a:t>이 게임을 만들어본 이유 및 숫자야구게임 규칙</a:t>
            </a:r>
            <a:endParaRPr lang="en-US" altLang="ko-KR" sz="2800" dirty="0" smtClean="0"/>
          </a:p>
          <a:p>
            <a:r>
              <a:rPr lang="ko-KR" altLang="en-US" sz="2800" dirty="0" smtClean="0"/>
              <a:t>숫자 야구 게임 랜덤 숫자 만들기</a:t>
            </a:r>
            <a:endParaRPr lang="en-US" altLang="ko-KR" sz="2800" dirty="0" smtClean="0"/>
          </a:p>
          <a:p>
            <a:r>
              <a:rPr lang="ko-KR" altLang="en-US" sz="2800" dirty="0" smtClean="0"/>
              <a:t>랜덤 숫자와 입력 숫자의 비교 및 볼 </a:t>
            </a:r>
            <a:r>
              <a:rPr lang="ko-KR" altLang="en-US" sz="2800" dirty="0" err="1" smtClean="0"/>
              <a:t>스트</a:t>
            </a:r>
            <a:r>
              <a:rPr lang="ko-KR" altLang="en-US" sz="2800" dirty="0" smtClean="0"/>
              <a:t> 카운트</a:t>
            </a:r>
            <a:endParaRPr lang="en-US" altLang="ko-KR" sz="2800" dirty="0" smtClean="0"/>
          </a:p>
          <a:p>
            <a:r>
              <a:rPr lang="ko-KR" altLang="en-US" sz="2800" dirty="0" smtClean="0"/>
              <a:t>숫자 야구 게임의 승리 패배</a:t>
            </a:r>
            <a:endParaRPr lang="en-US" altLang="ko-KR" sz="2800" dirty="0" smtClean="0"/>
          </a:p>
          <a:p>
            <a:r>
              <a:rPr lang="ko-KR" altLang="en-US" sz="2800" dirty="0" smtClean="0"/>
              <a:t>부가 기능들</a:t>
            </a:r>
            <a:endParaRPr lang="en-US" altLang="ko-KR" sz="2800" dirty="0" smtClean="0"/>
          </a:p>
          <a:p>
            <a:r>
              <a:rPr lang="ko-KR" altLang="en-US" sz="2800" dirty="0" smtClean="0"/>
              <a:t>숫자 야구 게임 구현 화면</a:t>
            </a:r>
            <a:endParaRPr lang="en-US" altLang="ko-KR" sz="2800" dirty="0" smtClean="0"/>
          </a:p>
          <a:p>
            <a:r>
              <a:rPr lang="ko-KR" altLang="en-US" sz="2800" dirty="0" smtClean="0"/>
              <a:t>후기</a:t>
            </a:r>
            <a:endParaRPr lang="en-US" altLang="ko-KR" sz="2800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31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245894" y="945360"/>
            <a:ext cx="6868444" cy="931974"/>
          </a:xfrm>
        </p:spPr>
        <p:txBody>
          <a:bodyPr/>
          <a:lstStyle/>
          <a:p>
            <a:pPr algn="ctr"/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기획 의도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D7008D-6A22-42C6-8FB8-CDC19D21B1E5}"/>
              </a:ext>
            </a:extLst>
          </p:cNvPr>
          <p:cNvSpPr txBox="1"/>
          <p:nvPr/>
        </p:nvSpPr>
        <p:spPr>
          <a:xfrm>
            <a:off x="1332389" y="2480969"/>
            <a:ext cx="46646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i="0" dirty="0" smtClean="0">
                <a:solidFill>
                  <a:schemeClr val="bg2">
                    <a:lumMod val="25000"/>
                  </a:schemeClr>
                </a:solidFill>
                <a:effectLst/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인터넷에서 흔히 볼 수 있는 로또 당첨 번호를</a:t>
            </a:r>
            <a:endParaRPr lang="en-US" altLang="ko-KR" sz="2000" b="0" i="0" dirty="0" smtClean="0">
              <a:solidFill>
                <a:schemeClr val="bg2">
                  <a:lumMod val="25000"/>
                </a:schemeClr>
              </a:solidFill>
              <a:effectLst/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  <a:p>
            <a:r>
              <a:rPr lang="ko-KR" altLang="en-US" sz="2000" b="0" i="0" dirty="0" smtClean="0">
                <a:solidFill>
                  <a:schemeClr val="bg2">
                    <a:lumMod val="25000"/>
                  </a:schemeClr>
                </a:solidFill>
                <a:effectLst/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알려준다는 저급 광고들을 접한 후로 본인도 간단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하게 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C#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을 통해 간단한 응용프로그램을 만들어</a:t>
            </a:r>
            <a:endParaRPr lang="en-US" altLang="ko-KR" sz="2000" dirty="0" smtClean="0">
              <a:solidFill>
                <a:schemeClr val="bg2">
                  <a:lumMod val="25000"/>
                </a:schemeClr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  <a:p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볼 수 있다는 생각이 들어서 제작하게 됨</a:t>
            </a:r>
            <a:endParaRPr lang="en-US" altLang="ko-KR" sz="2000" dirty="0" smtClean="0">
              <a:solidFill>
                <a:schemeClr val="bg2">
                  <a:lumMod val="25000"/>
                </a:schemeClr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  <a:p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번호를 뽑을 때 아무래도 심리적</a:t>
            </a:r>
            <a:r>
              <a:rPr lang="ko-KR" altLang="en-US" sz="2000" b="0" i="0" dirty="0" smtClean="0">
                <a:solidFill>
                  <a:schemeClr val="bg2">
                    <a:lumMod val="25000"/>
                  </a:schemeClr>
                </a:solidFill>
                <a:effectLst/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으로 이전 </a:t>
            </a:r>
            <a:r>
              <a:rPr lang="ko-KR" altLang="en-US" sz="2000" b="0" i="0" dirty="0" err="1" smtClean="0">
                <a:solidFill>
                  <a:schemeClr val="bg2">
                    <a:lumMod val="25000"/>
                  </a:schemeClr>
                </a:solidFill>
                <a:effectLst/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회차와</a:t>
            </a:r>
            <a:r>
              <a:rPr lang="ko-KR" altLang="en-US" sz="2000" b="0" i="0" dirty="0" smtClean="0">
                <a:solidFill>
                  <a:schemeClr val="bg2">
                    <a:lumMod val="25000"/>
                  </a:schemeClr>
                </a:solidFill>
                <a:effectLst/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같은 번호가 나올 확률이 적다는 생각이 드니 최대한 중복이 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되지 않는 방향으로 만들어 줌</a:t>
            </a:r>
            <a:endParaRPr lang="en-US" altLang="ko-KR" sz="2000" b="0" i="0" dirty="0" smtClean="0">
              <a:solidFill>
                <a:schemeClr val="bg2">
                  <a:lumMod val="25000"/>
                </a:schemeClr>
              </a:solidFill>
              <a:effectLst/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  <a:p>
            <a:endParaRPr lang="en-US" altLang="ko-KR" sz="2000" b="0" i="0" dirty="0">
              <a:solidFill>
                <a:schemeClr val="bg2">
                  <a:lumMod val="25000"/>
                </a:schemeClr>
              </a:solidFill>
              <a:effectLst/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C0EA2E-C3CC-4499-A9B6-B2E880CA8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1" b="37828"/>
          <a:stretch/>
        </p:blipFill>
        <p:spPr>
          <a:xfrm>
            <a:off x="6501721" y="2387106"/>
            <a:ext cx="4335490" cy="35154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BF8E80-4D1D-4676-A59D-A39D9B155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1" b="37828"/>
          <a:stretch/>
        </p:blipFill>
        <p:spPr>
          <a:xfrm>
            <a:off x="6501722" y="5990088"/>
            <a:ext cx="4335490" cy="513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D2189E-CA40-487E-8E95-BDB804CC6009}"/>
              </a:ext>
            </a:extLst>
          </p:cNvPr>
          <p:cNvSpPr txBox="1"/>
          <p:nvPr/>
        </p:nvSpPr>
        <p:spPr>
          <a:xfrm>
            <a:off x="7177021" y="6077657"/>
            <a:ext cx="2654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 smtClean="0">
                <a:solidFill>
                  <a:schemeClr val="bg1"/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로또와 관련 광고</a:t>
            </a:r>
            <a:endParaRPr lang="ko-KR" altLang="en-US" sz="1600" spc="300" dirty="0">
              <a:solidFill>
                <a:schemeClr val="bg1"/>
              </a:solidFill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082" y="2387106"/>
            <a:ext cx="2319969" cy="351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1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45323" y="2185517"/>
            <a:ext cx="8911687" cy="1280890"/>
          </a:xfrm>
        </p:spPr>
        <p:txBody>
          <a:bodyPr/>
          <a:lstStyle/>
          <a:p>
            <a:pPr algn="ctr"/>
            <a:r>
              <a:rPr lang="ko-KR" altLang="en-US" dirty="0" smtClean="0"/>
              <a:t>숫자 야구 게임 규칙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817589" y="1463040"/>
            <a:ext cx="8462356" cy="839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 숫자 야구 게임은 어릴 때 </a:t>
            </a:r>
            <a:r>
              <a:rPr lang="ko-KR" altLang="en-US" sz="2000" dirty="0" smtClean="0">
                <a:solidFill>
                  <a:schemeClr val="tx1"/>
                </a:solidFill>
              </a:rPr>
              <a:t>자주</a:t>
            </a:r>
            <a:r>
              <a:rPr lang="ko-KR" altLang="en-US" dirty="0" smtClean="0">
                <a:solidFill>
                  <a:schemeClr val="tx1"/>
                </a:solidFill>
              </a:rPr>
              <a:t> 했던 게임입니다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이번에 프로그램을 만들어보자 싶어서 만들어보았습니다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745324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dirty="0" smtClean="0"/>
              <a:t>이 게임을 만들어본 이유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817590" y="3466407"/>
            <a:ext cx="8462356" cy="1787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</a:rPr>
              <a:t>1~9</a:t>
            </a:r>
            <a:r>
              <a:rPr lang="ko-KR" altLang="en-US" dirty="0" smtClean="0">
                <a:solidFill>
                  <a:schemeClr val="tx1"/>
                </a:solidFill>
              </a:rPr>
              <a:t>까지 </a:t>
            </a:r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r>
              <a:rPr lang="ko-KR" altLang="en-US" dirty="0" smtClean="0">
                <a:solidFill>
                  <a:schemeClr val="tx1"/>
                </a:solidFill>
              </a:rPr>
              <a:t>개의 숫자를 입력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랜덤으로 생성된 숫자와 같은 자리에 똑같은 숫자이면 스트라이크 다른 자리에 똑같은 숫자이면 볼이다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r>
              <a:rPr lang="ko-KR" altLang="en-US" dirty="0" smtClean="0">
                <a:solidFill>
                  <a:schemeClr val="tx1"/>
                </a:solidFill>
              </a:rPr>
              <a:t>번 이내로 시도하여 </a:t>
            </a:r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r>
              <a:rPr lang="ko-KR" altLang="en-US" dirty="0" smtClean="0">
                <a:solidFill>
                  <a:schemeClr val="tx1"/>
                </a:solidFill>
              </a:rPr>
              <a:t>스트라이크를 만들면 게임 승리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r>
              <a:rPr lang="ko-KR" altLang="en-US" dirty="0" smtClean="0">
                <a:solidFill>
                  <a:schemeClr val="tx1"/>
                </a:solidFill>
              </a:rPr>
              <a:t>번 </a:t>
            </a:r>
            <a:r>
              <a:rPr lang="ko-KR" altLang="en-US" smtClean="0">
                <a:solidFill>
                  <a:schemeClr val="tx1"/>
                </a:solidFill>
              </a:rPr>
              <a:t>이내로 </a:t>
            </a:r>
            <a:r>
              <a:rPr lang="ko-KR" altLang="en-US" smtClean="0">
                <a:solidFill>
                  <a:schemeClr val="tx1"/>
                </a:solidFill>
              </a:rPr>
              <a:t>시도하여 </a:t>
            </a:r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r>
              <a:rPr lang="ko-KR" altLang="en-US" dirty="0" smtClean="0">
                <a:solidFill>
                  <a:schemeClr val="tx1"/>
                </a:solidFill>
              </a:rPr>
              <a:t>스트라이크를 만들지 못하면 게임 패배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07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41362" y="122588"/>
            <a:ext cx="8911687" cy="1280890"/>
          </a:xfrm>
        </p:spPr>
        <p:txBody>
          <a:bodyPr/>
          <a:lstStyle/>
          <a:p>
            <a:pPr algn="ctr"/>
            <a:r>
              <a:rPr lang="ko-KR" altLang="en-US" dirty="0" smtClean="0"/>
              <a:t>숫자 야구 게임 랜덤 숫자 만들기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780521" y="1496006"/>
            <a:ext cx="1782147" cy="578499"/>
          </a:xfrm>
          <a:prstGeom prst="rect">
            <a:avLst/>
          </a:prstGeom>
          <a:solidFill>
            <a:srgbClr val="FDFC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200" dirty="0" smtClean="0">
                <a:solidFill>
                  <a:schemeClr val="tx1"/>
                </a:solidFill>
              </a:rPr>
              <a:t>[] baseball = new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200" dirty="0" smtClean="0">
                <a:solidFill>
                  <a:schemeClr val="tx1"/>
                </a:solidFill>
              </a:rPr>
              <a:t>[3]</a:t>
            </a:r>
          </a:p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200" dirty="0" smtClean="0">
                <a:solidFill>
                  <a:schemeClr val="tx1"/>
                </a:solidFill>
              </a:rPr>
              <a:t> = 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다이아몬드 3"/>
          <p:cNvSpPr/>
          <p:nvPr/>
        </p:nvSpPr>
        <p:spPr>
          <a:xfrm>
            <a:off x="2780522" y="2834950"/>
            <a:ext cx="1782146" cy="477417"/>
          </a:xfrm>
          <a:prstGeom prst="diamond">
            <a:avLst/>
          </a:prstGeom>
          <a:solidFill>
            <a:srgbClr val="FDFC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</a:t>
            </a:r>
            <a:r>
              <a:rPr lang="en-US" altLang="ko-KR" sz="1000" dirty="0" smtClean="0">
                <a:solidFill>
                  <a:schemeClr val="tx1"/>
                </a:solidFill>
              </a:rPr>
              <a:t> &gt; 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80521" y="2259561"/>
            <a:ext cx="1782147" cy="390333"/>
          </a:xfrm>
          <a:prstGeom prst="rect">
            <a:avLst/>
          </a:prstGeom>
          <a:solidFill>
            <a:srgbClr val="FDFC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Baseball[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200" dirty="0" smtClean="0">
                <a:solidFill>
                  <a:schemeClr val="tx1"/>
                </a:solidFill>
              </a:rPr>
              <a:t>]=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r.next</a:t>
            </a:r>
            <a:r>
              <a:rPr lang="en-US" altLang="ko-KR" sz="1200" dirty="0" smtClean="0">
                <a:solidFill>
                  <a:schemeClr val="tx1"/>
                </a:solidFill>
              </a:rPr>
              <a:t>(0,3]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다이아몬드 5"/>
          <p:cNvSpPr/>
          <p:nvPr/>
        </p:nvSpPr>
        <p:spPr>
          <a:xfrm>
            <a:off x="2780522" y="3497423"/>
            <a:ext cx="1782146" cy="664030"/>
          </a:xfrm>
          <a:prstGeom prst="diamond">
            <a:avLst/>
          </a:prstGeom>
          <a:solidFill>
            <a:srgbClr val="FDFC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Baseball[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000" dirty="0" smtClean="0">
                <a:solidFill>
                  <a:schemeClr val="tx1"/>
                </a:solidFill>
              </a:rPr>
              <a:t>]</a:t>
            </a:r>
            <a:r>
              <a:rPr lang="ko-KR" altLang="en-US" sz="1000" dirty="0" smtClean="0">
                <a:solidFill>
                  <a:schemeClr val="tx1"/>
                </a:solidFill>
              </a:rPr>
              <a:t>가 앞의 수와 다른가</a:t>
            </a:r>
            <a:r>
              <a:rPr lang="en-US" altLang="ko-KR" sz="1000" dirty="0" smtClean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다이아몬드 6"/>
          <p:cNvSpPr/>
          <p:nvPr/>
        </p:nvSpPr>
        <p:spPr>
          <a:xfrm>
            <a:off x="2780522" y="4346509"/>
            <a:ext cx="1782146" cy="477417"/>
          </a:xfrm>
          <a:prstGeom prst="diamond">
            <a:avLst/>
          </a:prstGeom>
          <a:solidFill>
            <a:srgbClr val="FDFC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</a:t>
            </a:r>
            <a:r>
              <a:rPr lang="en-US" altLang="ko-KR" sz="1000" dirty="0" smtClean="0">
                <a:solidFill>
                  <a:schemeClr val="tx1"/>
                </a:solidFill>
              </a:rPr>
              <a:t> = 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0521" y="5008982"/>
            <a:ext cx="1782147" cy="390333"/>
          </a:xfrm>
          <a:prstGeom prst="rect">
            <a:avLst/>
          </a:prstGeom>
          <a:solidFill>
            <a:srgbClr val="FDFC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랜덤 숫자 생성 완료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stCxn id="3" idx="2"/>
            <a:endCxn id="5" idx="0"/>
          </p:cNvCxnSpPr>
          <p:nvPr/>
        </p:nvCxnSpPr>
        <p:spPr>
          <a:xfrm>
            <a:off x="3671595" y="2074505"/>
            <a:ext cx="0" cy="185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5" idx="2"/>
            <a:endCxn id="4" idx="0"/>
          </p:cNvCxnSpPr>
          <p:nvPr/>
        </p:nvCxnSpPr>
        <p:spPr>
          <a:xfrm>
            <a:off x="3671595" y="2649894"/>
            <a:ext cx="0" cy="185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4" idx="2"/>
            <a:endCxn id="6" idx="0"/>
          </p:cNvCxnSpPr>
          <p:nvPr/>
        </p:nvCxnSpPr>
        <p:spPr>
          <a:xfrm>
            <a:off x="3671595" y="3312367"/>
            <a:ext cx="0" cy="185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6" idx="2"/>
            <a:endCxn id="7" idx="0"/>
          </p:cNvCxnSpPr>
          <p:nvPr/>
        </p:nvCxnSpPr>
        <p:spPr>
          <a:xfrm>
            <a:off x="3671595" y="4161453"/>
            <a:ext cx="0" cy="185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2"/>
            <a:endCxn id="8" idx="0"/>
          </p:cNvCxnSpPr>
          <p:nvPr/>
        </p:nvCxnSpPr>
        <p:spPr>
          <a:xfrm>
            <a:off x="3671595" y="4823926"/>
            <a:ext cx="0" cy="185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071185" y="2834950"/>
            <a:ext cx="1063690" cy="477417"/>
          </a:xfrm>
          <a:prstGeom prst="rect">
            <a:avLst/>
          </a:prstGeom>
          <a:solidFill>
            <a:srgbClr val="FDFC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000" dirty="0" smtClean="0">
                <a:solidFill>
                  <a:schemeClr val="tx1"/>
                </a:solidFill>
              </a:rPr>
              <a:t>++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>
            <a:stCxn id="7" idx="3"/>
          </p:cNvCxnSpPr>
          <p:nvPr/>
        </p:nvCxnSpPr>
        <p:spPr>
          <a:xfrm flipV="1">
            <a:off x="4562668" y="4585217"/>
            <a:ext cx="104036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endCxn id="14" idx="2"/>
          </p:cNvCxnSpPr>
          <p:nvPr/>
        </p:nvCxnSpPr>
        <p:spPr>
          <a:xfrm flipV="1">
            <a:off x="5603030" y="3312367"/>
            <a:ext cx="0" cy="127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6" idx="1"/>
          </p:cNvCxnSpPr>
          <p:nvPr/>
        </p:nvCxnSpPr>
        <p:spPr>
          <a:xfrm flipH="1">
            <a:off x="2444620" y="3829438"/>
            <a:ext cx="3359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2444620" y="2167033"/>
            <a:ext cx="0" cy="16624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2444620" y="2167033"/>
            <a:ext cx="12269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4" idx="3"/>
            <a:endCxn id="14" idx="1"/>
          </p:cNvCxnSpPr>
          <p:nvPr/>
        </p:nvCxnSpPr>
        <p:spPr>
          <a:xfrm>
            <a:off x="4562668" y="3073659"/>
            <a:ext cx="5085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4" idx="0"/>
          </p:cNvCxnSpPr>
          <p:nvPr/>
        </p:nvCxnSpPr>
        <p:spPr>
          <a:xfrm flipV="1">
            <a:off x="5603030" y="2167033"/>
            <a:ext cx="0" cy="667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3671594" y="2167033"/>
            <a:ext cx="19314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557" y="1289005"/>
            <a:ext cx="3660146" cy="404672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638590" y="3257060"/>
            <a:ext cx="365760" cy="210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yes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653783" y="4122751"/>
            <a:ext cx="365760" cy="210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yes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671594" y="4798125"/>
            <a:ext cx="365760" cy="210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yes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562668" y="2862801"/>
            <a:ext cx="365760" cy="210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56301" y="3585853"/>
            <a:ext cx="365760" cy="210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756571" y="4526760"/>
            <a:ext cx="365760" cy="210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53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1987" y="246528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 smtClean="0"/>
              <a:t>랜덤 숫자와 입력 숫자의 비교 및 볼 </a:t>
            </a:r>
            <a:r>
              <a:rPr lang="ko-KR" altLang="en-US" sz="2800" dirty="0" err="1" smtClean="0"/>
              <a:t>스트</a:t>
            </a:r>
            <a:r>
              <a:rPr lang="ko-KR" altLang="en-US" sz="2800" dirty="0" smtClean="0"/>
              <a:t> 카운트 </a:t>
            </a:r>
            <a:r>
              <a:rPr lang="en-US" altLang="ko-KR" sz="2800" dirty="0" smtClean="0"/>
              <a:t>-1</a:t>
            </a:r>
            <a:endParaRPr lang="ko-KR" altLang="en-US" sz="2800" dirty="0"/>
          </a:p>
        </p:txBody>
      </p:sp>
      <p:sp>
        <p:nvSpPr>
          <p:cNvPr id="3" name="직사각형 2"/>
          <p:cNvSpPr/>
          <p:nvPr/>
        </p:nvSpPr>
        <p:spPr>
          <a:xfrm>
            <a:off x="2811349" y="2425570"/>
            <a:ext cx="1796635" cy="3683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</a:rPr>
              <a:t>scount</a:t>
            </a:r>
            <a:r>
              <a:rPr lang="en-US" altLang="ko-KR" sz="1000" dirty="0" smtClean="0">
                <a:solidFill>
                  <a:schemeClr val="tx1"/>
                </a:solidFill>
              </a:rPr>
              <a:t>=0,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bcount</a:t>
            </a:r>
            <a:r>
              <a:rPr lang="en-US" altLang="ko-KR" sz="1000" dirty="0" smtClean="0">
                <a:solidFill>
                  <a:schemeClr val="tx1"/>
                </a:solidFill>
              </a:rPr>
              <a:t>=0, I = 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" name="다이아몬드 3"/>
          <p:cNvSpPr/>
          <p:nvPr/>
        </p:nvSpPr>
        <p:spPr>
          <a:xfrm>
            <a:off x="2811349" y="3015475"/>
            <a:ext cx="1796635" cy="776774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Baseball[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000" dirty="0" smtClean="0">
                <a:solidFill>
                  <a:schemeClr val="tx1"/>
                </a:solidFill>
              </a:rPr>
              <a:t>]</a:t>
            </a:r>
            <a:r>
              <a:rPr lang="ko-KR" altLang="en-US" sz="1000" dirty="0" smtClean="0">
                <a:solidFill>
                  <a:schemeClr val="tx1"/>
                </a:solidFill>
              </a:rPr>
              <a:t>는 입력 받은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i</a:t>
            </a:r>
            <a:r>
              <a:rPr lang="ko-KR" altLang="en-US" sz="1000" dirty="0" smtClean="0">
                <a:solidFill>
                  <a:schemeClr val="tx1"/>
                </a:solidFill>
              </a:rPr>
              <a:t>번째 숫자와 같은가</a:t>
            </a:r>
            <a:r>
              <a:rPr lang="en-US" altLang="ko-KR" sz="1000" dirty="0" smtClean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980888" y="3745250"/>
            <a:ext cx="1796635" cy="216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</a:rPr>
              <a:t>bcount</a:t>
            </a:r>
            <a:r>
              <a:rPr lang="en-US" altLang="ko-KR" sz="1000" dirty="0" smtClean="0">
                <a:solidFill>
                  <a:schemeClr val="tx1"/>
                </a:solidFill>
              </a:rPr>
              <a:t>++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다이아몬드 5"/>
          <p:cNvSpPr/>
          <p:nvPr/>
        </p:nvSpPr>
        <p:spPr>
          <a:xfrm>
            <a:off x="2811347" y="4452392"/>
            <a:ext cx="1796635" cy="356894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I &gt; 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80890" y="1680821"/>
            <a:ext cx="1796635" cy="216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I = 0, j = 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다이아몬드 7"/>
          <p:cNvSpPr/>
          <p:nvPr/>
        </p:nvSpPr>
        <p:spPr>
          <a:xfrm>
            <a:off x="6980889" y="2119360"/>
            <a:ext cx="1796635" cy="356894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I != j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다이아몬드 8"/>
          <p:cNvSpPr/>
          <p:nvPr/>
        </p:nvSpPr>
        <p:spPr>
          <a:xfrm>
            <a:off x="6980889" y="2688869"/>
            <a:ext cx="1796635" cy="87708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Baseball[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000" dirty="0" smtClean="0">
                <a:solidFill>
                  <a:schemeClr val="tx1"/>
                </a:solidFill>
              </a:rPr>
              <a:t>]</a:t>
            </a:r>
            <a:r>
              <a:rPr lang="ko-KR" altLang="en-US" sz="1000" dirty="0" smtClean="0">
                <a:solidFill>
                  <a:schemeClr val="tx1"/>
                </a:solidFill>
              </a:rPr>
              <a:t>는 입력 받은 </a:t>
            </a:r>
            <a:r>
              <a:rPr lang="en-US" altLang="ko-KR" sz="1000" dirty="0" smtClean="0">
                <a:solidFill>
                  <a:schemeClr val="tx1"/>
                </a:solidFill>
              </a:rPr>
              <a:t>j</a:t>
            </a:r>
            <a:r>
              <a:rPr lang="ko-KR" altLang="en-US" sz="1000" dirty="0" smtClean="0">
                <a:solidFill>
                  <a:schemeClr val="tx1"/>
                </a:solidFill>
              </a:rPr>
              <a:t>번째 숫자와 같은가</a:t>
            </a:r>
            <a:r>
              <a:rPr lang="en-US" altLang="ko-KR" sz="1000" dirty="0" smtClean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11344" y="4013852"/>
            <a:ext cx="1796635" cy="216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</a:rPr>
              <a:t>Scount</a:t>
            </a:r>
            <a:r>
              <a:rPr lang="en-US" altLang="ko-KR" sz="1000" dirty="0" smtClean="0">
                <a:solidFill>
                  <a:schemeClr val="tx1"/>
                </a:solidFill>
              </a:rPr>
              <a:t>++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다이아몬드 10"/>
          <p:cNvSpPr/>
          <p:nvPr/>
        </p:nvSpPr>
        <p:spPr>
          <a:xfrm>
            <a:off x="6980888" y="4145503"/>
            <a:ext cx="1796635" cy="356894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j</a:t>
            </a:r>
            <a:r>
              <a:rPr lang="en-US" altLang="ko-KR" sz="1000" dirty="0" smtClean="0">
                <a:solidFill>
                  <a:schemeClr val="tx1"/>
                </a:solidFill>
              </a:rPr>
              <a:t> &gt; 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80887" y="5265268"/>
            <a:ext cx="1796635" cy="216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볼스트</a:t>
            </a:r>
            <a:r>
              <a:rPr lang="ko-KR" altLang="en-US" sz="1000" dirty="0" smtClean="0">
                <a:solidFill>
                  <a:schemeClr val="tx1"/>
                </a:solidFill>
              </a:rPr>
              <a:t> 카운트 완료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3" idx="2"/>
            <a:endCxn id="4" idx="0"/>
          </p:cNvCxnSpPr>
          <p:nvPr/>
        </p:nvCxnSpPr>
        <p:spPr>
          <a:xfrm>
            <a:off x="3709667" y="2793873"/>
            <a:ext cx="0" cy="221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4" idx="2"/>
            <a:endCxn id="10" idx="0"/>
          </p:cNvCxnSpPr>
          <p:nvPr/>
        </p:nvCxnSpPr>
        <p:spPr>
          <a:xfrm flipH="1">
            <a:off x="3709662" y="3792249"/>
            <a:ext cx="5" cy="2216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0" idx="2"/>
            <a:endCxn id="6" idx="0"/>
          </p:cNvCxnSpPr>
          <p:nvPr/>
        </p:nvCxnSpPr>
        <p:spPr>
          <a:xfrm>
            <a:off x="3709662" y="4230788"/>
            <a:ext cx="3" cy="221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7" idx="2"/>
            <a:endCxn id="8" idx="0"/>
          </p:cNvCxnSpPr>
          <p:nvPr/>
        </p:nvCxnSpPr>
        <p:spPr>
          <a:xfrm flipH="1">
            <a:off x="7879207" y="1897757"/>
            <a:ext cx="1" cy="2216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932147" y="3287302"/>
            <a:ext cx="1226225" cy="2695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000" dirty="0" smtClean="0">
                <a:solidFill>
                  <a:schemeClr val="tx1"/>
                </a:solidFill>
              </a:rPr>
              <a:t>++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4529154" y="4609657"/>
            <a:ext cx="1016106" cy="91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endCxn id="17" idx="0"/>
          </p:cNvCxnSpPr>
          <p:nvPr/>
        </p:nvCxnSpPr>
        <p:spPr>
          <a:xfrm>
            <a:off x="5545260" y="2916030"/>
            <a:ext cx="0" cy="371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17" idx="2"/>
          </p:cNvCxnSpPr>
          <p:nvPr/>
        </p:nvCxnSpPr>
        <p:spPr>
          <a:xfrm flipV="1">
            <a:off x="5545260" y="3556817"/>
            <a:ext cx="0" cy="10528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9555537" y="4201715"/>
            <a:ext cx="998383" cy="2101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j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++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다이아몬드 23"/>
          <p:cNvSpPr/>
          <p:nvPr/>
        </p:nvSpPr>
        <p:spPr>
          <a:xfrm>
            <a:off x="6980887" y="4685714"/>
            <a:ext cx="1796635" cy="356894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</a:t>
            </a:r>
            <a:r>
              <a:rPr lang="en-US" altLang="ko-KR" sz="1000" dirty="0" smtClean="0">
                <a:solidFill>
                  <a:schemeClr val="tx1"/>
                </a:solidFill>
              </a:rPr>
              <a:t> &gt; 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555536" y="4759066"/>
            <a:ext cx="998383" cy="2101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i</a:t>
            </a:r>
            <a:r>
              <a:rPr lang="en-US" altLang="ko-KR" sz="1000" dirty="0" smtClean="0">
                <a:solidFill>
                  <a:schemeClr val="tx1"/>
                </a:solidFill>
              </a:rPr>
              <a:t>++, j = 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 flipV="1">
            <a:off x="3709662" y="2901304"/>
            <a:ext cx="1835598" cy="14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6" idx="2"/>
          </p:cNvCxnSpPr>
          <p:nvPr/>
        </p:nvCxnSpPr>
        <p:spPr>
          <a:xfrm flipH="1">
            <a:off x="3709662" y="4809286"/>
            <a:ext cx="3" cy="334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>
            <a:off x="7879207" y="1990082"/>
            <a:ext cx="33828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7" idx="0"/>
          </p:cNvCxnSpPr>
          <p:nvPr/>
        </p:nvCxnSpPr>
        <p:spPr>
          <a:xfrm>
            <a:off x="7879205" y="1377187"/>
            <a:ext cx="3" cy="303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8" idx="2"/>
            <a:endCxn id="9" idx="0"/>
          </p:cNvCxnSpPr>
          <p:nvPr/>
        </p:nvCxnSpPr>
        <p:spPr>
          <a:xfrm>
            <a:off x="7879207" y="2476254"/>
            <a:ext cx="0" cy="2126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9" idx="2"/>
            <a:endCxn id="5" idx="0"/>
          </p:cNvCxnSpPr>
          <p:nvPr/>
        </p:nvCxnSpPr>
        <p:spPr>
          <a:xfrm flipH="1">
            <a:off x="7879206" y="3565949"/>
            <a:ext cx="1" cy="179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5" idx="2"/>
            <a:endCxn id="11" idx="0"/>
          </p:cNvCxnSpPr>
          <p:nvPr/>
        </p:nvCxnSpPr>
        <p:spPr>
          <a:xfrm>
            <a:off x="7879206" y="3962186"/>
            <a:ext cx="0" cy="1833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1" idx="2"/>
            <a:endCxn id="24" idx="0"/>
          </p:cNvCxnSpPr>
          <p:nvPr/>
        </p:nvCxnSpPr>
        <p:spPr>
          <a:xfrm flipH="1">
            <a:off x="7879205" y="4502397"/>
            <a:ext cx="1" cy="1833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4" idx="2"/>
            <a:endCxn id="12" idx="0"/>
          </p:cNvCxnSpPr>
          <p:nvPr/>
        </p:nvCxnSpPr>
        <p:spPr>
          <a:xfrm>
            <a:off x="7879205" y="5042608"/>
            <a:ext cx="0" cy="222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1" idx="3"/>
            <a:endCxn id="23" idx="1"/>
          </p:cNvCxnSpPr>
          <p:nvPr/>
        </p:nvCxnSpPr>
        <p:spPr>
          <a:xfrm flipV="1">
            <a:off x="8777523" y="4306810"/>
            <a:ext cx="778014" cy="17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4" idx="3"/>
            <a:endCxn id="25" idx="1"/>
          </p:cNvCxnSpPr>
          <p:nvPr/>
        </p:nvCxnSpPr>
        <p:spPr>
          <a:xfrm>
            <a:off x="8777522" y="4864161"/>
            <a:ext cx="7780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1252718" y="1990082"/>
            <a:ext cx="0" cy="2874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23" idx="3"/>
          </p:cNvCxnSpPr>
          <p:nvPr/>
        </p:nvCxnSpPr>
        <p:spPr>
          <a:xfrm>
            <a:off x="10553920" y="4306810"/>
            <a:ext cx="6987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25" idx="3"/>
          </p:cNvCxnSpPr>
          <p:nvPr/>
        </p:nvCxnSpPr>
        <p:spPr>
          <a:xfrm>
            <a:off x="10553919" y="4864161"/>
            <a:ext cx="7081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2475947" y="3181874"/>
            <a:ext cx="365760" cy="210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907649" y="4407932"/>
            <a:ext cx="365760" cy="210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8" name="직선 연결선 47"/>
          <p:cNvCxnSpPr>
            <a:stCxn id="4" idx="1"/>
          </p:cNvCxnSpPr>
          <p:nvPr/>
        </p:nvCxnSpPr>
        <p:spPr>
          <a:xfrm flipH="1">
            <a:off x="2456953" y="3403862"/>
            <a:ext cx="354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2447624" y="3403862"/>
            <a:ext cx="9329" cy="12149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6" idx="1"/>
          </p:cNvCxnSpPr>
          <p:nvPr/>
        </p:nvCxnSpPr>
        <p:spPr>
          <a:xfrm>
            <a:off x="2447623" y="4618789"/>
            <a:ext cx="363724" cy="12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stCxn id="8" idx="1"/>
          </p:cNvCxnSpPr>
          <p:nvPr/>
        </p:nvCxnSpPr>
        <p:spPr>
          <a:xfrm flipH="1">
            <a:off x="6671144" y="2297807"/>
            <a:ext cx="309745" cy="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6671144" y="2297807"/>
            <a:ext cx="0" cy="2026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endCxn id="11" idx="1"/>
          </p:cNvCxnSpPr>
          <p:nvPr/>
        </p:nvCxnSpPr>
        <p:spPr>
          <a:xfrm>
            <a:off x="6671144" y="4323950"/>
            <a:ext cx="3097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6671144" y="2092817"/>
            <a:ext cx="365760" cy="210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963459" y="4104523"/>
            <a:ext cx="365760" cy="210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991602" y="4656747"/>
            <a:ext cx="365760" cy="210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898991" y="3514116"/>
            <a:ext cx="365760" cy="210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yes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7867718" y="4472421"/>
            <a:ext cx="365760" cy="210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yes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3682155" y="3781502"/>
            <a:ext cx="365760" cy="210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yes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680771" y="4820033"/>
            <a:ext cx="365760" cy="210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yes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7898991" y="5015068"/>
            <a:ext cx="365760" cy="210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yes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81" name="직선 연결선 80"/>
          <p:cNvCxnSpPr>
            <a:stCxn id="9" idx="1"/>
          </p:cNvCxnSpPr>
          <p:nvPr/>
        </p:nvCxnSpPr>
        <p:spPr>
          <a:xfrm flipH="1">
            <a:off x="6671144" y="3127409"/>
            <a:ext cx="3097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6674585" y="2904401"/>
            <a:ext cx="365760" cy="210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7867718" y="2450524"/>
            <a:ext cx="365760" cy="210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yes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82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9357" y="83874"/>
            <a:ext cx="8911687" cy="1280890"/>
          </a:xfrm>
        </p:spPr>
        <p:txBody>
          <a:bodyPr/>
          <a:lstStyle/>
          <a:p>
            <a:pPr algn="ctr"/>
            <a:r>
              <a:rPr lang="ko-KR" altLang="en-US" sz="3000" dirty="0"/>
              <a:t>랜덤 숫자와 입력 숫자의 비교 및 볼 </a:t>
            </a:r>
            <a:r>
              <a:rPr lang="ko-KR" altLang="en-US" sz="3000" dirty="0" err="1"/>
              <a:t>스트</a:t>
            </a:r>
            <a:r>
              <a:rPr lang="ko-KR" altLang="en-US" sz="3000" dirty="0"/>
              <a:t> </a:t>
            </a:r>
            <a:r>
              <a:rPr lang="ko-KR" altLang="en-US" sz="3000" dirty="0" smtClean="0"/>
              <a:t>카운트</a:t>
            </a:r>
            <a:r>
              <a:rPr lang="en-US" altLang="ko-KR" sz="3000" dirty="0" smtClean="0"/>
              <a:t>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266" y="1364764"/>
            <a:ext cx="8136294" cy="515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1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</p:spPr>
        <p:txBody>
          <a:bodyPr/>
          <a:lstStyle/>
          <a:p>
            <a:pPr algn="ctr"/>
            <a:r>
              <a:rPr lang="ko-KR" altLang="en-US" dirty="0" smtClean="0"/>
              <a:t>숫자 야구 게임의 승패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826759" y="2408852"/>
            <a:ext cx="1796635" cy="261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</a:t>
            </a:r>
            <a:r>
              <a:rPr lang="en-US" altLang="ko-KR" sz="1000" dirty="0" smtClean="0">
                <a:solidFill>
                  <a:schemeClr val="tx1"/>
                </a:solidFill>
              </a:rPr>
              <a:t>ount = 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26759" y="2925296"/>
            <a:ext cx="1796635" cy="2844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볼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스트</a:t>
            </a:r>
            <a:r>
              <a:rPr lang="ko-KR" altLang="en-US" sz="1000" dirty="0" smtClean="0">
                <a:solidFill>
                  <a:schemeClr val="tx1"/>
                </a:solidFill>
              </a:rPr>
              <a:t> 카운트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4826759" y="3463476"/>
            <a:ext cx="1796635" cy="356894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s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count</a:t>
            </a:r>
            <a:r>
              <a:rPr lang="en-US" altLang="ko-KR" sz="1000" dirty="0" smtClean="0">
                <a:solidFill>
                  <a:schemeClr val="tx1"/>
                </a:solidFill>
              </a:rPr>
              <a:t> != 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다이아몬드 5"/>
          <p:cNvSpPr/>
          <p:nvPr/>
        </p:nvSpPr>
        <p:spPr>
          <a:xfrm>
            <a:off x="4826759" y="4074116"/>
            <a:ext cx="1796635" cy="356894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</a:t>
            </a:r>
            <a:r>
              <a:rPr lang="en-US" altLang="ko-KR" sz="1000" dirty="0" smtClean="0">
                <a:solidFill>
                  <a:schemeClr val="tx1"/>
                </a:solidFill>
              </a:rPr>
              <a:t>ount =10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26759" y="4684756"/>
            <a:ext cx="1796635" cy="2844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숫자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야구 게임 패배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41698" y="3499706"/>
            <a:ext cx="1796635" cy="2844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숫자 야구 게임 승리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941698" y="4106996"/>
            <a:ext cx="1796635" cy="2844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count++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3" idx="2"/>
            <a:endCxn id="4" idx="0"/>
          </p:cNvCxnSpPr>
          <p:nvPr/>
        </p:nvCxnSpPr>
        <p:spPr>
          <a:xfrm>
            <a:off x="5725077" y="2670109"/>
            <a:ext cx="0" cy="255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4" idx="2"/>
            <a:endCxn id="5" idx="0"/>
          </p:cNvCxnSpPr>
          <p:nvPr/>
        </p:nvCxnSpPr>
        <p:spPr>
          <a:xfrm>
            <a:off x="5725077" y="3209730"/>
            <a:ext cx="0" cy="253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5" idx="2"/>
            <a:endCxn id="6" idx="0"/>
          </p:cNvCxnSpPr>
          <p:nvPr/>
        </p:nvCxnSpPr>
        <p:spPr>
          <a:xfrm>
            <a:off x="5725077" y="3820370"/>
            <a:ext cx="0" cy="253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7" idx="0"/>
          </p:cNvCxnSpPr>
          <p:nvPr/>
        </p:nvCxnSpPr>
        <p:spPr>
          <a:xfrm>
            <a:off x="5725077" y="4431010"/>
            <a:ext cx="0" cy="253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" idx="3"/>
            <a:endCxn id="8" idx="1"/>
          </p:cNvCxnSpPr>
          <p:nvPr/>
        </p:nvCxnSpPr>
        <p:spPr>
          <a:xfrm>
            <a:off x="6623394" y="3641923"/>
            <a:ext cx="3183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6" idx="3"/>
            <a:endCxn id="9" idx="1"/>
          </p:cNvCxnSpPr>
          <p:nvPr/>
        </p:nvCxnSpPr>
        <p:spPr>
          <a:xfrm flipV="1">
            <a:off x="6623394" y="4249213"/>
            <a:ext cx="318304" cy="3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stCxn id="9" idx="3"/>
          </p:cNvCxnSpPr>
          <p:nvPr/>
        </p:nvCxnSpPr>
        <p:spPr>
          <a:xfrm>
            <a:off x="8738333" y="4249213"/>
            <a:ext cx="2750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9022702" y="2797702"/>
            <a:ext cx="0" cy="14515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5725076" y="2797702"/>
            <a:ext cx="32976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725076" y="4431010"/>
            <a:ext cx="365760" cy="210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yes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01350" y="3820370"/>
            <a:ext cx="365760" cy="210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yes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64059" y="3419815"/>
            <a:ext cx="365760" cy="210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64059" y="4047817"/>
            <a:ext cx="365760" cy="210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04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</p:spPr>
        <p:txBody>
          <a:bodyPr/>
          <a:lstStyle/>
          <a:p>
            <a:pPr algn="ctr"/>
            <a:r>
              <a:rPr lang="ko-KR" altLang="en-US" dirty="0" smtClean="0"/>
              <a:t>부가 기능들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200399" y="1343608"/>
            <a:ext cx="2304661" cy="363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</a:rPr>
              <a:t>입력 기능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137812" y="4095715"/>
            <a:ext cx="7333862" cy="492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숫</a:t>
            </a:r>
            <a:r>
              <a:rPr lang="ko-KR" altLang="en-US" sz="1400" dirty="0" smtClean="0">
                <a:solidFill>
                  <a:schemeClr val="tx1"/>
                </a:solidFill>
              </a:rPr>
              <a:t>자를 </a:t>
            </a:r>
            <a:r>
              <a:rPr lang="en-US" altLang="ko-KR" sz="1400" dirty="0" smtClean="0">
                <a:solidFill>
                  <a:schemeClr val="tx1"/>
                </a:solidFill>
              </a:rPr>
              <a:t>3</a:t>
            </a:r>
            <a:r>
              <a:rPr lang="ko-KR" altLang="en-US" sz="1400" dirty="0" smtClean="0">
                <a:solidFill>
                  <a:schemeClr val="tx1"/>
                </a:solidFill>
              </a:rPr>
              <a:t>자리를 넘어가지 못하게 제한하였습니다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99" y="1914462"/>
            <a:ext cx="7078063" cy="217200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072499" y="1545772"/>
            <a:ext cx="7333862" cy="492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숫자 야구 게임에서는 입력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받을때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1~9</a:t>
            </a:r>
            <a:r>
              <a:rPr lang="ko-KR" altLang="en-US" sz="1400" dirty="0" smtClean="0">
                <a:solidFill>
                  <a:schemeClr val="tx1"/>
                </a:solidFill>
              </a:rPr>
              <a:t>까지만 필요하므로 다른 키들을 제한하였습니다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398" y="4635602"/>
            <a:ext cx="7078063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7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405" y="1029733"/>
            <a:ext cx="7211336" cy="231995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939142" y="630072"/>
            <a:ext cx="7333862" cy="492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같은 숫자가 반복 입력하지 못하도록 제한 하였습니다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939142" y="3349690"/>
            <a:ext cx="7333862" cy="492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입력 창에서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엔터키를</a:t>
            </a:r>
            <a:r>
              <a:rPr lang="ko-KR" altLang="en-US" sz="1400" dirty="0" smtClean="0">
                <a:solidFill>
                  <a:schemeClr val="tx1"/>
                </a:solidFill>
              </a:rPr>
              <a:t> 누르면 결과를 볼 수 있게 하였습니다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405" y="3842657"/>
            <a:ext cx="7211336" cy="90500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35090" y="4964295"/>
            <a:ext cx="7333862" cy="492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입력 창에서 결과를 확인하면 텍스트 초기화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406" y="5338183"/>
            <a:ext cx="7211336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4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69771" y="1644071"/>
            <a:ext cx="4301413" cy="363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리스트 박스를 이용한 결과값 표기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383" y="2427951"/>
            <a:ext cx="7430537" cy="7144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149694" y="1951872"/>
            <a:ext cx="7608502" cy="492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리스트를 이용하여 리스트 박스에 넣은 후 리스트를 초기화하여 리스트 박스에 하나씩 쌓이게 구현하였습니다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69770" y="3380465"/>
            <a:ext cx="4301413" cy="363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</a:rPr>
              <a:t>게임 플레이 시간 측정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703" y="4078052"/>
            <a:ext cx="4153480" cy="70494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78418" y="3585085"/>
            <a:ext cx="7608502" cy="492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게임에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승리하거나 실패 하였을 때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timer.Stop</a:t>
            </a:r>
            <a:r>
              <a:rPr lang="en-US" altLang="ko-KR" sz="1200" dirty="0" smtClean="0">
                <a:solidFill>
                  <a:schemeClr val="tx1"/>
                </a:solidFill>
              </a:rPr>
              <a:t>(); </a:t>
            </a:r>
            <a:r>
              <a:rPr lang="ko-KR" altLang="en-US" sz="1200" dirty="0" smtClean="0">
                <a:solidFill>
                  <a:schemeClr val="tx1"/>
                </a:solidFill>
              </a:rPr>
              <a:t>를 넣어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타어머를</a:t>
            </a:r>
            <a:r>
              <a:rPr lang="ko-KR" altLang="en-US" sz="1200" dirty="0" smtClean="0">
                <a:solidFill>
                  <a:schemeClr val="tx1"/>
                </a:solidFill>
              </a:rPr>
              <a:t> 기록하게 하였습니다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42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44420" y="773292"/>
            <a:ext cx="4301413" cy="363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랭킹 리스트 정렬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944420" y="1131372"/>
            <a:ext cx="8205662" cy="492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랭킹 리스트를 시간으로 오름 차순 정렬 후 시도 횟수로 오름 차순 정렬을 하고 </a:t>
            </a:r>
            <a:r>
              <a:rPr lang="en-US" altLang="ko-KR" sz="1200" dirty="0" smtClean="0">
                <a:solidFill>
                  <a:schemeClr val="tx1"/>
                </a:solidFill>
              </a:rPr>
              <a:t>11</a:t>
            </a:r>
            <a:r>
              <a:rPr lang="ko-KR" altLang="en-US" sz="1200" dirty="0" smtClean="0">
                <a:solidFill>
                  <a:schemeClr val="tx1"/>
                </a:solidFill>
              </a:rPr>
              <a:t>번째 리스트가 생성된 순간 삭제하게 만들어 </a:t>
            </a:r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r>
              <a:rPr lang="ko-KR" altLang="en-US" sz="1200" dirty="0" smtClean="0">
                <a:solidFill>
                  <a:schemeClr val="tx1"/>
                </a:solidFill>
              </a:rPr>
              <a:t>위 까지만 저장되게 만들었습니다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420" y="1665904"/>
            <a:ext cx="8069944" cy="48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0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63081" y="801284"/>
            <a:ext cx="4301413" cy="363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5.</a:t>
            </a:r>
            <a:r>
              <a:rPr lang="ko-KR" altLang="en-US" dirty="0" smtClean="0">
                <a:solidFill>
                  <a:schemeClr val="tx1"/>
                </a:solidFill>
              </a:rPr>
              <a:t>랭킹 출력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095" y="1650248"/>
            <a:ext cx="7830643" cy="148610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944420" y="1131372"/>
            <a:ext cx="8205662" cy="492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리스트 박스를 초기화 해주어 중복으로 표시 되는걸 막아준 후 새로이 랭킹을 리스트 박스에 출력되게 하였습니다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63080" y="3267676"/>
            <a:ext cx="4301413" cy="363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6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랭킹 저장 로드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63080" y="3546032"/>
            <a:ext cx="8205662" cy="492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Oracle</a:t>
            </a:r>
            <a:r>
              <a:rPr lang="ko-KR" altLang="en-US" sz="1200" dirty="0" smtClean="0">
                <a:solidFill>
                  <a:schemeClr val="tx1"/>
                </a:solidFill>
              </a:rPr>
              <a:t>을 이용하여 저장하고 로드 하였습니다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079" y="4136510"/>
            <a:ext cx="3886607" cy="22767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175" y="4136510"/>
            <a:ext cx="3749565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5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6994358" y="2133600"/>
            <a:ext cx="4510254" cy="3777622"/>
          </a:xfrm>
        </p:spPr>
        <p:txBody>
          <a:bodyPr>
            <a:normAutofit/>
          </a:bodyPr>
          <a:lstStyle/>
          <a:p>
            <a:r>
              <a:rPr lang="en-US" altLang="ko-KR" sz="2200" dirty="0" err="1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WinForm</a:t>
            </a:r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에서 만들어둔 </a:t>
            </a:r>
            <a:r>
              <a:rPr lang="en-US" altLang="ko-KR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6</a:t>
            </a:r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개의 </a:t>
            </a:r>
            <a:r>
              <a:rPr lang="en-US" altLang="ko-KR" sz="2200" dirty="0" err="1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TextBox</a:t>
            </a:r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에 빈 칸이 존재하는지 먼저 확인을 한다</a:t>
            </a:r>
            <a:r>
              <a:rPr lang="en-US" altLang="ko-KR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. </a:t>
            </a:r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빈 칸이 존재하면 오류 메시지가 뜨도록 하여 다시 입력하라고 함</a:t>
            </a:r>
          </a:p>
          <a:p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만약 빈 칸이 존재하는 </a:t>
            </a:r>
            <a:r>
              <a:rPr lang="en-US" altLang="ko-KR" sz="2200" dirty="0" err="1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TextBox</a:t>
            </a:r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가 존재하지 않는다면 우선 미리 저장된 배열에 각각의 텍스트들을 저장</a:t>
            </a:r>
            <a:r>
              <a:rPr lang="en-US" altLang="ko-KR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. </a:t>
            </a:r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만약 입력한 것이 문자열일 때의 대처는 후술</a:t>
            </a:r>
          </a:p>
          <a:p>
            <a:endParaRPr lang="ko-KR" altLang="en-US" sz="22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8" y="2498048"/>
            <a:ext cx="6125629" cy="3048726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534652" y="1057655"/>
            <a:ext cx="6868444" cy="931974"/>
          </a:xfrm>
        </p:spPr>
        <p:txBody>
          <a:bodyPr/>
          <a:lstStyle/>
          <a:p>
            <a:pPr algn="ctr"/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코드 입력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322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63081" y="801284"/>
            <a:ext cx="4301413" cy="363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6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힌트 제공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944420" y="1131372"/>
            <a:ext cx="8205662" cy="492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기회를 </a:t>
            </a:r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r>
              <a:rPr lang="ko-KR" altLang="en-US" sz="1200" dirty="0" smtClean="0">
                <a:solidFill>
                  <a:schemeClr val="tx1"/>
                </a:solidFill>
              </a:rPr>
              <a:t>회 </a:t>
            </a:r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r>
              <a:rPr lang="ko-KR" altLang="en-US" sz="1200" dirty="0" smtClean="0">
                <a:solidFill>
                  <a:schemeClr val="tx1"/>
                </a:solidFill>
              </a:rPr>
              <a:t>회 소모 하였을 때 힌트를 제공하게 하였습니다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420" y="1495266"/>
            <a:ext cx="7468642" cy="491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7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79773" y="0"/>
            <a:ext cx="8911687" cy="1280890"/>
          </a:xfrm>
        </p:spPr>
        <p:txBody>
          <a:bodyPr/>
          <a:lstStyle/>
          <a:p>
            <a:pPr algn="ctr"/>
            <a:r>
              <a:rPr lang="ko-KR" altLang="en-US" dirty="0" smtClean="0"/>
              <a:t>숫자 야구 구현 화면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117" y="1264555"/>
            <a:ext cx="2695951" cy="16480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597" y="1264555"/>
            <a:ext cx="3312368" cy="25889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117" y="3971555"/>
            <a:ext cx="4105848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2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601" y="1649467"/>
            <a:ext cx="4324954" cy="29245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279" y="1649467"/>
            <a:ext cx="4324954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1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</p:spPr>
        <p:txBody>
          <a:bodyPr/>
          <a:lstStyle/>
          <a:p>
            <a:pPr algn="ctr"/>
            <a:r>
              <a:rPr lang="ko-KR" altLang="en-US" dirty="0" smtClean="0"/>
              <a:t>후기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330995" y="1502229"/>
            <a:ext cx="8173616" cy="45346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처음에는 간단하게 생각 하고 시작하였습니다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tx1"/>
                </a:solidFill>
              </a:rPr>
              <a:t>그러나 만들면서 여러가지 기능 들을 추가하게 되었고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간만하지만은 않았습니다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프로그램을 만들어 보는 것이 </a:t>
            </a:r>
            <a:r>
              <a:rPr lang="ko-KR" altLang="en-US" dirty="0" err="1" smtClean="0">
                <a:solidFill>
                  <a:schemeClr val="tx1"/>
                </a:solidFill>
              </a:rPr>
              <a:t>직훈에</a:t>
            </a:r>
            <a:r>
              <a:rPr lang="ko-KR" altLang="en-US" dirty="0" smtClean="0">
                <a:solidFill>
                  <a:schemeClr val="tx1"/>
                </a:solidFill>
              </a:rPr>
              <a:t> 들어와서 </a:t>
            </a:r>
            <a:r>
              <a:rPr lang="ko-KR" altLang="en-US" dirty="0" err="1" smtClean="0">
                <a:solidFill>
                  <a:schemeClr val="tx1"/>
                </a:solidFill>
              </a:rPr>
              <a:t>처음이였고</a:t>
            </a:r>
            <a:r>
              <a:rPr lang="ko-KR" altLang="en-US" dirty="0" smtClean="0">
                <a:solidFill>
                  <a:schemeClr val="tx1"/>
                </a:solidFill>
              </a:rPr>
              <a:t> 여러가지 생각을 하게 만들어준 계기가 된 거 같습니다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073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직사각형 20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24" name="자유형(F)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자유형(F)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자유형(F)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자유형(F)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자유형(F)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자유형(F)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16" name="제목 1"/>
          <p:cNvSpPr txBox="1">
            <a:spLocks/>
          </p:cNvSpPr>
          <p:nvPr/>
        </p:nvSpPr>
        <p:spPr>
          <a:xfrm>
            <a:off x="1233789" y="1899897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1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4199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6384758" y="2133600"/>
            <a:ext cx="5119854" cy="4523874"/>
          </a:xfrm>
        </p:spPr>
        <p:txBody>
          <a:bodyPr>
            <a:normAutofit fontScale="92500"/>
          </a:bodyPr>
          <a:lstStyle/>
          <a:p>
            <a:r>
              <a:rPr lang="ko-KR" altLang="en-US" sz="220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저장된 배열들이 전부 </a:t>
            </a:r>
            <a:r>
              <a:rPr lang="en-US" altLang="ko-KR" sz="220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45 </a:t>
            </a:r>
            <a:r>
              <a:rPr lang="ko-KR" altLang="en-US" sz="220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이하</a:t>
            </a:r>
            <a:r>
              <a:rPr lang="en-US" altLang="ko-KR" sz="220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, 1 </a:t>
            </a:r>
            <a:r>
              <a:rPr lang="ko-KR" altLang="en-US" sz="220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이상의 정수 값이 존재하는지 판정을 한 뒤 만약 그 이외의 값이 존재한다면 오류 창을 띄워 다시 입력하도록 하여 되돌아감</a:t>
            </a:r>
          </a:p>
          <a:p>
            <a:r>
              <a:rPr lang="ko-KR" altLang="en-US" sz="220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부등식 판정이 끝난 뒤에 저장된 배열에서 중복되는 숫자가 존재하는지 이중 </a:t>
            </a:r>
            <a:r>
              <a:rPr lang="en-US" altLang="ko-KR" sz="220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for</a:t>
            </a:r>
            <a:r>
              <a:rPr lang="ko-KR" altLang="en-US" sz="220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문을 돌려 확인</a:t>
            </a:r>
            <a:r>
              <a:rPr lang="en-US" altLang="ko-KR" sz="220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, </a:t>
            </a:r>
            <a:r>
              <a:rPr lang="ko-KR" altLang="en-US" sz="220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중복되는 숫자가 존재하면 다시 입력하도록 하여 되돌아감</a:t>
            </a:r>
          </a:p>
          <a:p>
            <a:r>
              <a:rPr lang="en-US" altLang="ko-KR" sz="220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Try-Catch </a:t>
            </a:r>
            <a:r>
              <a:rPr lang="ko-KR" altLang="en-US" sz="220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구문을 사용하여 </a:t>
            </a:r>
            <a:r>
              <a:rPr lang="en-US" altLang="ko-KR" sz="2200" dirty="0" err="1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TextBox</a:t>
            </a:r>
            <a:r>
              <a:rPr lang="ko-KR" altLang="en-US" sz="220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에 저장된 값이 문자열이라면 오류가 뜨도록 설정</a:t>
            </a:r>
            <a:r>
              <a:rPr lang="en-US" altLang="ko-KR" sz="220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(</a:t>
            </a:r>
            <a:r>
              <a:rPr lang="ko-KR" altLang="en-US" sz="220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미리 만든 배열은 </a:t>
            </a:r>
            <a:r>
              <a:rPr lang="en-US" altLang="ko-KR" sz="2200" dirty="0" err="1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int</a:t>
            </a:r>
            <a:r>
              <a:rPr lang="ko-KR" altLang="en-US" sz="220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값으로 저장되게 함</a:t>
            </a:r>
            <a:r>
              <a:rPr lang="en-US" altLang="ko-KR" sz="220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)</a:t>
            </a:r>
            <a:endParaRPr lang="ko-KR" altLang="en-US" sz="2200" dirty="0"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  <a:p>
            <a:endParaRPr lang="ko-KR" altLang="en-US" sz="2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18" y="2797139"/>
            <a:ext cx="6128640" cy="2940121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534652" y="1057655"/>
            <a:ext cx="6868444" cy="931974"/>
          </a:xfrm>
        </p:spPr>
        <p:txBody>
          <a:bodyPr/>
          <a:lstStyle/>
          <a:p>
            <a:pPr algn="ctr"/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코드 입력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403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6359706" y="1681099"/>
            <a:ext cx="5119854" cy="4523874"/>
          </a:xfrm>
        </p:spPr>
        <p:txBody>
          <a:bodyPr>
            <a:normAutofit/>
          </a:bodyPr>
          <a:lstStyle/>
          <a:p>
            <a:r>
              <a:rPr lang="ko-KR" altLang="en-US" sz="2200" dirty="0" smtClean="0">
                <a:solidFill>
                  <a:schemeClr val="tx1"/>
                </a:solidFill>
                <a:latin typeface="app"/>
                <a:ea typeface="AppleSDGothicNeoUL00" panose="02000503000000000000"/>
              </a:rPr>
              <a:t>오류 메시지가 뜨더라도 배열 원소가 저장되는 버그가 있어서 오류가 발생할 때 이전 </a:t>
            </a:r>
            <a:r>
              <a:rPr lang="ko-KR" altLang="en-US" sz="2200" dirty="0" err="1" smtClean="0">
                <a:solidFill>
                  <a:schemeClr val="tx1"/>
                </a:solidFill>
                <a:latin typeface="app"/>
                <a:ea typeface="AppleSDGothicNeoUL00" panose="02000503000000000000"/>
              </a:rPr>
              <a:t>회차</a:t>
            </a:r>
            <a:r>
              <a:rPr lang="ko-KR" altLang="en-US" sz="2200" dirty="0" smtClean="0">
                <a:solidFill>
                  <a:schemeClr val="tx1"/>
                </a:solidFill>
                <a:latin typeface="app"/>
                <a:ea typeface="AppleSDGothicNeoUL00" panose="02000503000000000000"/>
              </a:rPr>
              <a:t> 배열의 원소들을 전부 </a:t>
            </a:r>
            <a:r>
              <a:rPr lang="en-US" altLang="ko-KR" sz="2200" dirty="0" smtClean="0">
                <a:solidFill>
                  <a:schemeClr val="tx1"/>
                </a:solidFill>
                <a:latin typeface="app"/>
                <a:ea typeface="AppleSDGothicNeoUL00" panose="02000503000000000000"/>
              </a:rPr>
              <a:t>0</a:t>
            </a:r>
            <a:r>
              <a:rPr lang="ko-KR" altLang="en-US" sz="2200" dirty="0" smtClean="0">
                <a:solidFill>
                  <a:schemeClr val="tx1"/>
                </a:solidFill>
                <a:latin typeface="app"/>
                <a:ea typeface="AppleSDGothicNeoUL00" panose="02000503000000000000"/>
              </a:rPr>
              <a:t>으로 </a:t>
            </a:r>
            <a:r>
              <a:rPr lang="ko-KR" altLang="en-US" sz="2200" dirty="0" err="1" smtClean="0">
                <a:solidFill>
                  <a:schemeClr val="tx1"/>
                </a:solidFill>
                <a:latin typeface="app"/>
                <a:ea typeface="AppleSDGothicNeoUL00" panose="02000503000000000000"/>
              </a:rPr>
              <a:t>초기화시켜서</a:t>
            </a:r>
            <a:r>
              <a:rPr lang="ko-KR" altLang="en-US" sz="2200" dirty="0" smtClean="0">
                <a:solidFill>
                  <a:schemeClr val="tx1"/>
                </a:solidFill>
                <a:latin typeface="app"/>
                <a:ea typeface="AppleSDGothicNeoUL00" panose="02000503000000000000"/>
              </a:rPr>
              <a:t> 저장되지 않게 함</a:t>
            </a:r>
            <a:endParaRPr lang="ko-KR" altLang="en-US" sz="2200" dirty="0">
              <a:solidFill>
                <a:schemeClr val="tx1"/>
              </a:solidFill>
              <a:latin typeface="app"/>
              <a:ea typeface="AppleSDGothicNeoUL00" panose="02000503000000000000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534652" y="1057655"/>
            <a:ext cx="6868444" cy="931974"/>
          </a:xfrm>
        </p:spPr>
        <p:txBody>
          <a:bodyPr/>
          <a:lstStyle/>
          <a:p>
            <a:pPr algn="ctr"/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코드 입력 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오류 수정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8" y="3490536"/>
            <a:ext cx="4887007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89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6801852" y="2133600"/>
            <a:ext cx="4702759" cy="4572000"/>
          </a:xfrm>
        </p:spPr>
        <p:txBody>
          <a:bodyPr>
            <a:normAutofit/>
          </a:bodyPr>
          <a:lstStyle/>
          <a:p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이번 주 예상 번호 버튼을 클릭하면 우선 이전 </a:t>
            </a:r>
            <a:r>
              <a:rPr lang="ko-KR" altLang="en-US" sz="2200" dirty="0" err="1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회차</a:t>
            </a:r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번호 배열이 저장되어 있는지 확인함</a:t>
            </a:r>
            <a:r>
              <a:rPr lang="en-US" altLang="ko-KR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.</a:t>
            </a:r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</a:t>
            </a:r>
            <a:r>
              <a:rPr lang="ko-KR" altLang="en-US" sz="2200" dirty="0" err="1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저장되어있지</a:t>
            </a:r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않다면 오류 창을 띄워 저장하도록 유도</a:t>
            </a:r>
          </a:p>
          <a:p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다음 랜덤으로 </a:t>
            </a:r>
            <a:r>
              <a:rPr lang="en-US" altLang="ko-KR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1</a:t>
            </a:r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에서 </a:t>
            </a:r>
            <a:r>
              <a:rPr lang="en-US" altLang="ko-KR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45 </a:t>
            </a:r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사이의 </a:t>
            </a:r>
            <a:r>
              <a:rPr lang="ko-KR" altLang="en-US" sz="2200" dirty="0" err="1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정수값</a:t>
            </a:r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</a:t>
            </a:r>
            <a:r>
              <a:rPr lang="en-US" altLang="ko-KR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6</a:t>
            </a:r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개를 생성한 뒤에 배열에 배정</a:t>
            </a:r>
            <a:r>
              <a:rPr lang="en-US" altLang="ko-KR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, </a:t>
            </a:r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중복되는 번호가 존재한다면 </a:t>
            </a:r>
            <a:r>
              <a:rPr lang="en-US" altLang="ko-KR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break</a:t>
            </a:r>
            <a:r>
              <a:rPr lang="ko-KR" altLang="en-US" sz="2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문으로 빠져나와 다시 배열을 하여 중복이 없을 때 까지 계속 돌림</a:t>
            </a:r>
          </a:p>
          <a:p>
            <a:endParaRPr lang="ko-KR" altLang="en-US" sz="22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60" y="2545645"/>
            <a:ext cx="6206812" cy="2999464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534652" y="1057655"/>
            <a:ext cx="6868444" cy="931974"/>
          </a:xfrm>
        </p:spPr>
        <p:txBody>
          <a:bodyPr/>
          <a:lstStyle/>
          <a:p>
            <a:pPr algn="ctr"/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코드 입력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9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시차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879_TF22644756.potx" id="{800793BA-6AAA-47EC-8C23-9CD948BE2190}" vid="{6BBA96AD-67D5-4E04-9743-739806D8BC5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27C19A7-3107-4CB2-BD0D-F7C79BE028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315AA3-EAE3-44ED-8368-BAC2FFFB48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023227-530E-4024-91EF-312A851A758C}">
  <ds:schemaRefs>
    <ds:schemaRef ds:uri="http://schemas.microsoft.com/office/2006/documentManagement/types"/>
    <ds:schemaRef ds:uri="http://purl.org/dc/terms/"/>
    <ds:schemaRef ds:uri="16c05727-aa75-4e4a-9b5f-8a80a1165891"/>
    <ds:schemaRef ds:uri="http://www.w3.org/XML/1998/namespace"/>
    <ds:schemaRef ds:uri="http://purl.org/dc/dcmitype/"/>
    <ds:schemaRef ds:uri="71af3243-3dd4-4a8d-8c0d-dd76da1f02a5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tf22644756_win32</Template>
  <TotalTime>0</TotalTime>
  <Words>2579</Words>
  <Application>Microsoft Office PowerPoint</Application>
  <PresentationFormat>와이드스크린</PresentationFormat>
  <Paragraphs>326</Paragraphs>
  <Slides>64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9" baseType="lpstr">
      <vt:lpstr>app</vt:lpstr>
      <vt:lpstr>AppleSDGothicNeoEB00</vt:lpstr>
      <vt:lpstr>AppleSDGothicNeoT00</vt:lpstr>
      <vt:lpstr>AppleSDGothicNeoUL00</vt:lpstr>
      <vt:lpstr>HG꼬딕씨_Pro 60g</vt:lpstr>
      <vt:lpstr>HY견고딕</vt:lpstr>
      <vt:lpstr>HY엽서L</vt:lpstr>
      <vt:lpstr>HY중고딕</vt:lpstr>
      <vt:lpstr>Microsoft YaHei</vt:lpstr>
      <vt:lpstr>맑은 고딕</vt:lpstr>
      <vt:lpstr>Arial</vt:lpstr>
      <vt:lpstr>Calibri</vt:lpstr>
      <vt:lpstr>Corbel</vt:lpstr>
      <vt:lpstr>Wingdings</vt:lpstr>
      <vt:lpstr>시차</vt:lpstr>
      <vt:lpstr>5월 7일 팀프로젝트 관련  프로그램 제작 발표</vt:lpstr>
      <vt:lpstr>목차</vt:lpstr>
      <vt:lpstr>Lottery Program</vt:lpstr>
      <vt:lpstr>Table Of Contents </vt:lpstr>
      <vt:lpstr>기획 의도</vt:lpstr>
      <vt:lpstr>코드 입력</vt:lpstr>
      <vt:lpstr>코드 입력</vt:lpstr>
      <vt:lpstr>코드 입력 – 오류 수정</vt:lpstr>
      <vt:lpstr>코드 입력</vt:lpstr>
      <vt:lpstr>코드 입력</vt:lpstr>
      <vt:lpstr>알고리즘</vt:lpstr>
      <vt:lpstr>실행 결과</vt:lpstr>
      <vt:lpstr>실행 결과</vt:lpstr>
      <vt:lpstr>보완점 및 고찰</vt:lpstr>
      <vt:lpstr>메이저리그 야구선수 프로필 관리 프로그램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C# Portfolio – Tic Tac Toe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Lost Ark(게임) 셋팅 시뮬레이터</vt:lpstr>
      <vt:lpstr>목차</vt:lpstr>
      <vt:lpstr>PowerPoint 프레젠테이션</vt:lpstr>
      <vt:lpstr>코드 및 알고리즘</vt:lpstr>
      <vt:lpstr>코드 및 알고리즘</vt:lpstr>
      <vt:lpstr>코드 및 알고리즘</vt:lpstr>
      <vt:lpstr>실행결과</vt:lpstr>
      <vt:lpstr>숫자 야구 게임</vt:lpstr>
      <vt:lpstr>숫자 야구 게임 구상도</vt:lpstr>
      <vt:lpstr>숫자 야구 게임 규칙</vt:lpstr>
      <vt:lpstr>숫자 야구 게임 랜덤 숫자 만들기 </vt:lpstr>
      <vt:lpstr>랜덤 숫자와 입력 숫자의 비교 및 볼 스트 카운트 -1</vt:lpstr>
      <vt:lpstr>랜덤 숫자와 입력 숫자의 비교 및 볼 스트 카운트-2</vt:lpstr>
      <vt:lpstr>숫자 야구 게임의 승패</vt:lpstr>
      <vt:lpstr>부가 기능들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숫자 야구 구현 화면</vt:lpstr>
      <vt:lpstr>PowerPoint 프레젠테이션</vt:lpstr>
      <vt:lpstr>후기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2021-05-03T00:42:33Z</dcterms:created>
  <dcterms:modified xsi:type="dcterms:W3CDTF">2021-05-07T01:16:26Z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